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9"/>
  </p:notesMasterIdLst>
  <p:handoutMasterIdLst>
    <p:handoutMasterId r:id="rId40"/>
  </p:handoutMasterIdLst>
  <p:sldIdLst>
    <p:sldId id="603" r:id="rId8"/>
    <p:sldId id="2383" r:id="rId9"/>
    <p:sldId id="2382" r:id="rId10"/>
    <p:sldId id="2459" r:id="rId11"/>
    <p:sldId id="2431" r:id="rId12"/>
    <p:sldId id="2438" r:id="rId13"/>
    <p:sldId id="2439" r:id="rId14"/>
    <p:sldId id="2458" r:id="rId15"/>
    <p:sldId id="2414" r:id="rId16"/>
    <p:sldId id="2440" r:id="rId17"/>
    <p:sldId id="2441" r:id="rId18"/>
    <p:sldId id="2442" r:id="rId19"/>
    <p:sldId id="2460" r:id="rId20"/>
    <p:sldId id="2444" r:id="rId21"/>
    <p:sldId id="2445" r:id="rId22"/>
    <p:sldId id="2446" r:id="rId23"/>
    <p:sldId id="2447" r:id="rId24"/>
    <p:sldId id="2448" r:id="rId25"/>
    <p:sldId id="2449" r:id="rId26"/>
    <p:sldId id="2451" r:id="rId27"/>
    <p:sldId id="2462" r:id="rId28"/>
    <p:sldId id="2450" r:id="rId29"/>
    <p:sldId id="2452" r:id="rId30"/>
    <p:sldId id="2453" r:id="rId31"/>
    <p:sldId id="2461" r:id="rId32"/>
    <p:sldId id="2455" r:id="rId33"/>
    <p:sldId id="2456" r:id="rId34"/>
    <p:sldId id="2457" r:id="rId35"/>
    <p:sldId id="2463" r:id="rId36"/>
    <p:sldId id="2464" r:id="rId37"/>
    <p:sldId id="582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2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19C832-2191-C367-A9FA-1E4A15D39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200" y="-58490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2204720"/>
            <a:ext cx="10846085" cy="279431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500" kern="0" dirty="0">
                <a:solidFill>
                  <a:schemeClr val="tx2"/>
                </a:solidFill>
                <a:latin typeface="+mj-ea"/>
                <a:ea typeface="+mj-ea"/>
              </a:rPr>
              <a:t>HCCL</a:t>
            </a:r>
            <a:r>
              <a:rPr lang="zh-CN" altLang="en-US" sz="11500" kern="0" dirty="0">
                <a:solidFill>
                  <a:schemeClr val="tx2"/>
                </a:solidFill>
                <a:latin typeface="+mj-ea"/>
                <a:ea typeface="+mj-ea"/>
              </a:rPr>
              <a:t> 拓扑算法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87367" y="1099796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457C4A-DF0F-3030-07BF-201C30F9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altLang="zh-CN" dirty="0"/>
              <a:t>Ring</a:t>
            </a:r>
            <a:r>
              <a:rPr lang="zh-CN" altLang="en-US" dirty="0"/>
              <a:t> 算法描述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52D957-EBE8-8C0F-3D51-A5E392D30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06020" cy="4994910"/>
          </a:xfrm>
        </p:spPr>
        <p:txBody>
          <a:bodyPr anchor="ctr"/>
          <a:lstStyle/>
          <a:p>
            <a:pPr algn="l"/>
            <a:r>
              <a:rPr lang="en" altLang="zh-CN" sz="2400" b="1" dirty="0"/>
              <a:t>Ring</a:t>
            </a:r>
            <a:r>
              <a:rPr lang="zh-CN" altLang="en-US" sz="2400" b="1" dirty="0"/>
              <a:t> 算法：</a:t>
            </a:r>
            <a:r>
              <a:rPr lang="zh-CN" altLang="en-US" sz="2400" dirty="0"/>
              <a:t>所有 </a:t>
            </a:r>
            <a:r>
              <a:rPr lang="en" altLang="zh-CN" sz="2400" dirty="0"/>
              <a:t>NPU</a:t>
            </a:r>
            <a:r>
              <a:rPr lang="zh-CN" altLang="en-US" sz="2400" dirty="0"/>
              <a:t> 以环形相连，每张 </a:t>
            </a:r>
            <a:r>
              <a:rPr lang="en-US" altLang="zh-CN" sz="2400" dirty="0"/>
              <a:t>NPU</a:t>
            </a:r>
            <a:r>
              <a:rPr lang="zh-CN" altLang="en-US" sz="2400" dirty="0"/>
              <a:t> 都有左和右卡，一个负责数据接收，一个负责数据发送，循环完成梯度累加，再循环做参数同步。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4FABD4-FA01-97D3-3B47-69684329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3" y="1792014"/>
            <a:ext cx="4969013" cy="39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4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6E7C211-4958-B53B-3807-45C4A3D8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Ring</a:t>
            </a:r>
            <a:r>
              <a:rPr lang="zh-CN" altLang="en-US" dirty="0"/>
              <a:t> 算法描述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160E3AA-F363-3624-89CC-931A1AF7CC0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6" y="1360170"/>
                <a:ext cx="3843261" cy="4994910"/>
              </a:xfrm>
            </p:spPr>
            <p:txBody>
              <a:bodyPr anchor="ctr"/>
              <a:lstStyle/>
              <a:p>
                <a:pPr algn="l"/>
                <a:r>
                  <a:rPr lang="en" altLang="zh-CN" sz="2400" dirty="0"/>
                  <a:t>Ring</a:t>
                </a:r>
                <a:r>
                  <a:rPr lang="zh-CN" altLang="en-US" sz="2400" dirty="0"/>
                  <a:t> 算法适用于星型或胖树拓扑互联；</a:t>
                </a:r>
                <a:endParaRPr lang="en-US" altLang="zh-CN" sz="2400" dirty="0"/>
              </a:p>
              <a:p>
                <a:pPr algn="l"/>
                <a:r>
                  <a:rPr lang="zh-CN" altLang="en-US" sz="2400" b="1" dirty="0"/>
                  <a:t>特点：</a:t>
                </a:r>
                <a:r>
                  <a:rPr lang="zh-CN" altLang="en-US" sz="2400" dirty="0"/>
                  <a:t>通过 </a:t>
                </a:r>
                <a:r>
                  <a:rPr lang="en" altLang="zh-CN" sz="2400" dirty="0"/>
                  <a:t>Ring</a:t>
                </a:r>
                <a:r>
                  <a:rPr lang="zh-CN" altLang="en-US" sz="2400" dirty="0"/>
                  <a:t> 环将所有 </a:t>
                </a:r>
                <a:r>
                  <a:rPr lang="en" altLang="zh-CN" sz="2400" dirty="0"/>
                  <a:t>NPU</a:t>
                </a:r>
                <a:r>
                  <a:rPr lang="zh-CN" altLang="en-US" sz="2400" dirty="0"/>
                  <a:t> 设备单端口双工链路串联起来；</a:t>
                </a:r>
              </a:p>
              <a:p>
                <a:pPr algn="l"/>
                <a:r>
                  <a:rPr lang="zh-CN" altLang="en" sz="2400" b="1" dirty="0"/>
                  <a:t>复杂度</a:t>
                </a:r>
                <a:r>
                  <a:rPr lang="zh-CN" altLang="en-US" sz="2400" b="1" dirty="0"/>
                  <a:t>：</a:t>
                </a:r>
                <a:r>
                  <a:rPr lang="zh-CN" altLang="en-US" sz="2400" dirty="0"/>
                  <a:t>时间复杂度是 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160E3AA-F363-3624-89CC-931A1AF7C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6" y="1360170"/>
                <a:ext cx="3843261" cy="4994910"/>
              </a:xfrm>
              <a:blipFill>
                <a:blip r:embed="rId2"/>
                <a:stretch>
                  <a:fillRect l="-1974" r="-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EF097AF-BBCC-5A98-D429-3CCC09DC7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93" y="1792014"/>
            <a:ext cx="4969013" cy="39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CBE3FC-83E0-36C6-8455-AB666F91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Ring</a:t>
            </a:r>
            <a:r>
              <a:rPr lang="zh-CN" altLang="en-US" dirty="0"/>
              <a:t> 算法耗时计算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8168C30-84B1-E10D-2E2D-FE7EC6471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sz="2400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将所有参与节点构成环，每个节点只和左右节点通信。</a:t>
                </a:r>
                <a:r>
                  <a:rPr lang="zh-CN" altLang="en-US" sz="2400" dirty="0">
                    <a:solidFill>
                      <a:srgbClr val="40485B"/>
                    </a:solidFill>
                    <a:latin typeface="-apple-system"/>
                  </a:rPr>
                  <a:t>若</a:t>
                </a:r>
                <a:r>
                  <a:rPr lang="zh-CN" altLang="en-US" sz="2400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节点数为 </a:t>
                </a:r>
                <a14:m>
                  <m:oMath xmlns:m="http://schemas.openxmlformats.org/officeDocument/2006/math">
                    <m:r>
                      <a:rPr lang="en" altLang="zh-CN" sz="2400" b="0" i="1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" sz="2400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，</a:t>
                </a:r>
                <a:r>
                  <a:rPr lang="zh-CN" altLang="en-US" sz="2400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则需要通信次数为 </a:t>
                </a:r>
                <a14:m>
                  <m:oMath xmlns:m="http://schemas.openxmlformats.org/officeDocument/2006/math">
                    <m:r>
                      <a:rPr lang="en" altLang="zh-CN" sz="2400" b="0" i="1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altLang="zh-CN" sz="2400" b="0" i="1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" sz="2400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，</a:t>
                </a:r>
                <a:r>
                  <a:rPr lang="zh-CN" altLang="en-US" sz="2400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每次交换 </a:t>
                </a:r>
                <a14:m>
                  <m:oMath xmlns:m="http://schemas.openxmlformats.org/officeDocument/2006/math">
                    <m:r>
                      <a:rPr lang="en-US" altLang="zh-CN" sz="2400" b="0" i="1" u="none" strike="noStrike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1/</m:t>
                    </m:r>
                    <m:r>
                      <a:rPr lang="en" altLang="zh-CN" sz="2400" b="0" i="1" u="none" strike="noStrike" dirty="0" smtClean="0">
                        <a:solidFill>
                          <a:srgbClr val="40485B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b="0" i="0" u="none" strike="noStrike" dirty="0">
                    <a:solidFill>
                      <a:srgbClr val="40485B"/>
                    </a:solidFill>
                    <a:effectLst/>
                    <a:latin typeface="STIXGeneral-Italic"/>
                  </a:rPr>
                  <a:t> </a:t>
                </a:r>
                <a:r>
                  <a:rPr lang="zh-CN" altLang="en-US" sz="2400" b="0" i="0" dirty="0">
                    <a:solidFill>
                      <a:srgbClr val="40485B"/>
                    </a:solidFill>
                    <a:effectLst/>
                    <a:latin typeface="-apple-system"/>
                  </a:rPr>
                  <a:t>数据。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8168C30-84B1-E10D-2E2D-FE7EC6471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4D465FA8-447F-CC5A-5493-A30C8E9C3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34" y="2659746"/>
            <a:ext cx="6905297" cy="36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1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CBE3FC-83E0-36C6-8455-AB666F91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Ring</a:t>
            </a:r>
            <a:r>
              <a:rPr lang="zh-CN" altLang="en-US" dirty="0"/>
              <a:t> 算法耗时计算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465FA8-447F-CC5A-5493-A30C8E9C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67" y="1410978"/>
            <a:ext cx="9070427" cy="47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8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03.</a:t>
            </a:r>
            <a:r>
              <a:rPr kumimoji="1" lang="zh-CN" altLang="en-US" dirty="0"/>
              <a:t>  </a:t>
            </a:r>
            <a:r>
              <a:rPr kumimoji="1" lang="en-US" altLang="zh-CN" dirty="0"/>
              <a:t>Mesh</a:t>
            </a:r>
            <a:r>
              <a:rPr kumimoji="1" lang="zh-CN" altLang="en-US" dirty="0"/>
              <a:t> 算法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0728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CF141-7BE5-F143-7B20-5419C8EE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19FDF8-D613-7AAB-E863-F34697F33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032448" cy="4994910"/>
          </a:xfrm>
        </p:spPr>
        <p:txBody>
          <a:bodyPr anchor="ctr"/>
          <a:lstStyle/>
          <a:p>
            <a:r>
              <a:rPr lang="en" altLang="zh-CN" sz="2400" b="1" dirty="0"/>
              <a:t>Mesh</a:t>
            </a:r>
            <a:r>
              <a:rPr lang="zh-CN" altLang="en" sz="2400" b="1" dirty="0"/>
              <a:t>算法</a:t>
            </a:r>
            <a:r>
              <a:rPr lang="zh-CN" altLang="en-US" sz="2400" b="1" dirty="0"/>
              <a:t>：</a:t>
            </a:r>
            <a:r>
              <a:rPr lang="en" altLang="zh-CN" sz="2400" dirty="0"/>
              <a:t>Full</a:t>
            </a:r>
            <a:r>
              <a:rPr lang="zh-CN" altLang="en-US" sz="2400" dirty="0"/>
              <a:t> </a:t>
            </a:r>
            <a:r>
              <a:rPr lang="en" altLang="zh-CN" sz="2400" dirty="0"/>
              <a:t>Mesh</a:t>
            </a:r>
            <a:r>
              <a:rPr lang="zh-CN" altLang="en-US" sz="2400" dirty="0"/>
              <a:t> 互联拓扑内的基础算法，是 </a:t>
            </a:r>
            <a:r>
              <a:rPr lang="en" altLang="zh-CN" sz="2400" dirty="0"/>
              <a:t>NPU</a:t>
            </a:r>
            <a:r>
              <a:rPr lang="zh-CN" altLang="en-US" sz="2400" dirty="0"/>
              <a:t> 之间的全连接，任意两个 </a:t>
            </a:r>
            <a:r>
              <a:rPr lang="en" altLang="zh-CN" sz="2400" dirty="0"/>
              <a:t>NPU</a:t>
            </a:r>
            <a:r>
              <a:rPr lang="zh-CN" altLang="en-US" sz="2400" dirty="0"/>
              <a:t> 之间可以直接进行数据收发。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484A71-DBB8-97EB-26B8-5376D8B4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1703446"/>
            <a:ext cx="4652517" cy="40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041375-75DF-3CC9-9AFA-B4B2D9B8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算法描述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503BBBC-07BE-87A7-1315-30F97A0E6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92205" cy="4994910"/>
          </a:xfrm>
        </p:spPr>
        <p:txBody>
          <a:bodyPr anchor="ctr"/>
          <a:lstStyle/>
          <a:p>
            <a:r>
              <a:rPr lang="en" altLang="zh-CN" sz="2400" dirty="0"/>
              <a:t>Mesh</a:t>
            </a:r>
            <a:r>
              <a:rPr lang="zh-CN" altLang="en-US" sz="2400" dirty="0"/>
              <a:t>算法实现原理：每个 </a:t>
            </a:r>
            <a:r>
              <a:rPr lang="en" altLang="zh-CN" sz="2400" dirty="0"/>
              <a:t>NPU</a:t>
            </a:r>
            <a:r>
              <a:rPr lang="zh-CN" altLang="en-US" sz="2400" dirty="0"/>
              <a:t> 并发的使用多路 </a:t>
            </a:r>
            <a:r>
              <a:rPr lang="en" altLang="zh-CN" sz="2400" dirty="0"/>
              <a:t>HCCS</a:t>
            </a:r>
            <a:r>
              <a:rPr lang="zh-CN" altLang="en-US" sz="2400" dirty="0"/>
              <a:t> 链路从对端读取或者写入数据，使双工互联链路的双向带宽同时得到利用。</a:t>
            </a:r>
          </a:p>
          <a:p>
            <a:r>
              <a:rPr lang="en" altLang="zh-CN" sz="2400" dirty="0"/>
              <a:t>Mesh</a:t>
            </a:r>
            <a:r>
              <a:rPr lang="zh-CN" altLang="en-US" sz="2400" dirty="0"/>
              <a:t> 算法时间复杂度是 </a:t>
            </a:r>
            <a:r>
              <a:rPr lang="en" altLang="zh-CN" sz="2400" dirty="0"/>
              <a:t>O(1)</a:t>
            </a:r>
            <a:r>
              <a:rPr lang="zh-CN" altLang="en" sz="2400" dirty="0"/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47649B-B4F8-769A-61CE-16920A92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298" y="1692936"/>
            <a:ext cx="4652517" cy="40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A12172-D2D7-F8FD-4153-09BA47DF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zh-CN" altLang="en-US" dirty="0"/>
              <a:t> 算法耗时计算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D7802E-F211-4DCB-B97A-B50B2EE4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65" y="1595145"/>
            <a:ext cx="10989411" cy="43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9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43B5AD-3868-A4D8-33E5-FFED46E24C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Wise</a:t>
            </a:r>
            <a:r>
              <a:rPr lang="zh-CN" altLang="en-US" dirty="0"/>
              <a:t> 算法</a:t>
            </a:r>
          </a:p>
        </p:txBody>
      </p:sp>
    </p:spTree>
    <p:extLst>
      <p:ext uri="{BB962C8B-B14F-4D97-AF65-F5344CB8AC3E}">
        <p14:creationId xmlns:p14="http://schemas.microsoft.com/office/powerpoint/2010/main" val="76463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AF04B0-E0BB-9CEA-5C9B-A9B6E7F4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Wise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C5AFA1-EBEF-A5F7-B2C5-038D17B9A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每个节点一个 </a:t>
            </a:r>
            <a:r>
              <a:rPr lang="en" altLang="zh-CN" dirty="0"/>
              <a:t>RDMA</a:t>
            </a:r>
            <a:r>
              <a:rPr lang="zh-CN" altLang="en-US" dirty="0"/>
              <a:t> 网口，若在 </a:t>
            </a:r>
            <a:r>
              <a:rPr lang="en" altLang="zh-CN" dirty="0"/>
              <a:t>RDMA</a:t>
            </a:r>
            <a:r>
              <a:rPr lang="zh-CN" altLang="en-US" dirty="0"/>
              <a:t> 链路使用 </a:t>
            </a:r>
            <a:r>
              <a:rPr lang="en" altLang="zh-CN" dirty="0"/>
              <a:t>Mesh</a:t>
            </a:r>
            <a:r>
              <a:rPr lang="zh-CN" altLang="en-US" dirty="0"/>
              <a:t> 算法实现 </a:t>
            </a:r>
            <a:r>
              <a:rPr lang="en" altLang="zh-CN" dirty="0" err="1"/>
              <a:t>AllToAll</a:t>
            </a:r>
            <a:r>
              <a:rPr lang="zh-CN" altLang="en" dirty="0"/>
              <a:t>，</a:t>
            </a:r>
            <a:r>
              <a:rPr lang="zh-CN" altLang="en-US" dirty="0"/>
              <a:t>存在同时从多个节点接收数据、向多个节点发送数据“多打多”冲突，多个流在同一条链路上肆意争抢资源，从而导致整体性能下降。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EFD46A-27FC-BD67-8E3E-9B0ACE32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83" y="2725360"/>
            <a:ext cx="4189796" cy="36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AF04B0-E0BB-9CEA-5C9B-A9B6E7F4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Wise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C5AFA1-EBEF-A5F7-B2C5-038D17B9A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Pair</a:t>
            </a:r>
            <a:r>
              <a:rPr lang="zh-CN" altLang="en-US" dirty="0"/>
              <a:t> </a:t>
            </a:r>
            <a:r>
              <a:rPr lang="en" altLang="zh-CN" dirty="0"/>
              <a:t>Wise</a:t>
            </a:r>
            <a:r>
              <a:rPr lang="zh-CN" altLang="en-US" dirty="0"/>
              <a:t> 算法是 </a:t>
            </a:r>
            <a:r>
              <a:rPr lang="en" altLang="zh-CN" dirty="0"/>
              <a:t>Mesh</a:t>
            </a:r>
            <a:r>
              <a:rPr lang="zh-CN" altLang="en-US" dirty="0"/>
              <a:t> 算法分 </a:t>
            </a:r>
            <a:r>
              <a:rPr lang="en-US" altLang="zh-CN" dirty="0"/>
              <a:t>Step</a:t>
            </a:r>
            <a:r>
              <a:rPr lang="zh-CN" altLang="en-US" dirty="0"/>
              <a:t> 执行版：将通信分解成多 </a:t>
            </a:r>
            <a:r>
              <a:rPr lang="en-US" altLang="zh-CN" dirty="0"/>
              <a:t>Step</a:t>
            </a:r>
            <a:r>
              <a:rPr lang="zh-CN" altLang="en-US" dirty="0"/>
              <a:t>，每 </a:t>
            </a:r>
            <a:r>
              <a:rPr lang="en-US" altLang="zh-CN" dirty="0"/>
              <a:t>Step</a:t>
            </a:r>
            <a:r>
              <a:rPr lang="zh-CN" altLang="en-US" dirty="0"/>
              <a:t> 只从一个节点接收数据、向一个节点发送数据。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18FC9F-1808-529E-4076-B05A754B3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60" y="2930575"/>
            <a:ext cx="8592454" cy="2924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A7FCB9-80BA-E4F5-D9CD-A5AC95CE9799}"/>
              </a:ext>
            </a:extLst>
          </p:cNvPr>
          <p:cNvSpPr txBox="1"/>
          <p:nvPr/>
        </p:nvSpPr>
        <p:spPr>
          <a:xfrm>
            <a:off x="2283371" y="5922116"/>
            <a:ext cx="179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Step1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C4B7C6-7EAB-FFB3-90B1-D8025023F9F0}"/>
              </a:ext>
            </a:extLst>
          </p:cNvPr>
          <p:cNvSpPr txBox="1"/>
          <p:nvPr/>
        </p:nvSpPr>
        <p:spPr>
          <a:xfrm>
            <a:off x="6192973" y="5922116"/>
            <a:ext cx="179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Step2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296F0B-2C70-D677-C23D-C631294C21F9}"/>
              </a:ext>
            </a:extLst>
          </p:cNvPr>
          <p:cNvSpPr txBox="1"/>
          <p:nvPr/>
        </p:nvSpPr>
        <p:spPr>
          <a:xfrm>
            <a:off x="9089641" y="5922116"/>
            <a:ext cx="179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Step3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AF04B0-E0BB-9CEA-5C9B-A9B6E7F4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Wise</a:t>
            </a:r>
            <a:r>
              <a:rPr lang="zh-CN" altLang="en-US" dirty="0"/>
              <a:t> 算法描述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89C5AFA1-EBEF-A5F7-B2C5-038D17B9A31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 </a:t>
                </a:r>
                <a:r>
                  <a:rPr lang="en-US" altLang="zh-CN" dirty="0"/>
                  <a:t>Rank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ID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节点，</a:t>
                </a:r>
                <a:r>
                  <a:rPr lang="en-US" altLang="zh-CN" dirty="0"/>
                  <a:t>Step1</a:t>
                </a:r>
                <a:r>
                  <a:rPr lang="zh-CN" altLang="en-US" dirty="0"/>
                  <a:t> 从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 节点接收数据，向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dirty="0"/>
                  <a:t>节点发送数据；</a:t>
                </a:r>
                <a:r>
                  <a:rPr lang="en-US" altLang="zh-CN" dirty="0"/>
                  <a:t>Step2</a:t>
                </a:r>
                <a:r>
                  <a:rPr lang="zh-CN" altLang="en-US" dirty="0"/>
                  <a:t> 从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zh-CN" altLang="en-US" dirty="0"/>
                  <a:t> 节点接收数据，向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dirty="0"/>
                  <a:t> 节点发送数据，</a:t>
                </a:r>
                <a:r>
                  <a:rPr lang="en-US" altLang="zh-CN" dirty="0"/>
                  <a:t>……</a:t>
                </a:r>
                <a:r>
                  <a:rPr lang="zh-CN" altLang="en-US" dirty="0"/>
                  <a:t> 以此类推。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89C5AFA1-EBEF-A5F7-B2C5-038D17B9A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0B18FC9F-1808-529E-4076-B05A754B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60" y="2930575"/>
            <a:ext cx="8592454" cy="2924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A7FCB9-80BA-E4F5-D9CD-A5AC95CE9799}"/>
              </a:ext>
            </a:extLst>
          </p:cNvPr>
          <p:cNvSpPr txBox="1"/>
          <p:nvPr/>
        </p:nvSpPr>
        <p:spPr>
          <a:xfrm>
            <a:off x="2283371" y="5922116"/>
            <a:ext cx="179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Step1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C4B7C6-7EAB-FFB3-90B1-D8025023F9F0}"/>
              </a:ext>
            </a:extLst>
          </p:cNvPr>
          <p:cNvSpPr txBox="1"/>
          <p:nvPr/>
        </p:nvSpPr>
        <p:spPr>
          <a:xfrm>
            <a:off x="6192973" y="5922116"/>
            <a:ext cx="179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Step2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296F0B-2C70-D677-C23D-C631294C21F9}"/>
              </a:ext>
            </a:extLst>
          </p:cNvPr>
          <p:cNvSpPr txBox="1"/>
          <p:nvPr/>
        </p:nvSpPr>
        <p:spPr>
          <a:xfrm>
            <a:off x="9089641" y="5922116"/>
            <a:ext cx="1794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Step3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88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A12172-D2D7-F8FD-4153-09BA47DF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 </a:t>
            </a:r>
            <a:r>
              <a:rPr lang="en-US" altLang="zh-CN" dirty="0"/>
              <a:t>Wise</a:t>
            </a:r>
            <a:r>
              <a:rPr lang="zh-CN" altLang="en-US" dirty="0"/>
              <a:t> 算法耗时计算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AA3C94-DD23-41F5-6C90-ACCE553CEC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05119" y="1402211"/>
                <a:ext cx="11200503" cy="4994910"/>
              </a:xfrm>
            </p:spPr>
            <p:txBody>
              <a:bodyPr/>
              <a:lstStyle/>
              <a:p>
                <a:r>
                  <a:rPr lang="zh-CN" altLang="en-US" dirty="0"/>
                  <a:t>定义节点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需要给节点</a:t>
                </a:r>
                <a:r>
                  <a:rPr lang="en" altLang="zh-CN" dirty="0"/>
                  <a:t>j</a:t>
                </a:r>
                <a:r>
                  <a:rPr lang="zh-CN" altLang="en-US" dirty="0"/>
                  <a:t>发送的数据大小为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对第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步，节点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发送大小为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数据给节点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" altLang="zh-CN" i="1" dirty="0" err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则第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步耗时为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zh-CN" altLang="en-US" dirty="0"/>
                  <a:t>那么，完成整个 </a:t>
                </a:r>
                <a:r>
                  <a:rPr lang="en" altLang="zh-CN" dirty="0"/>
                  <a:t>Pair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Wise</a:t>
                </a:r>
                <a:r>
                  <a:rPr lang="zh-CN" altLang="en-US" dirty="0"/>
                  <a:t> 耗时为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" dirty="0"/>
              </a:p>
              <a:p>
                <a:endParaRPr lang="zh-CN" altLang="e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AAA3C94-DD23-41F5-6C90-ACCE553CE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05119" y="1402211"/>
                <a:ext cx="11200503" cy="4994910"/>
              </a:xfrm>
              <a:blipFill>
                <a:blip r:embed="rId2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20DCC-CD19-B48A-124E-24972DDB2D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 </a:t>
            </a:r>
            <a:r>
              <a:rPr lang="en" altLang="zh-CN" dirty="0"/>
              <a:t>RHD</a:t>
            </a:r>
            <a:r>
              <a:rPr lang="zh-CN" altLang="en-US" dirty="0"/>
              <a:t> 算法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66249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8BE7F0-1685-860D-D3D2-B585640F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C009A-F399-A6AF-78D1-1D2673F287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当组网增大时，如增大至 </a:t>
            </a:r>
            <a:r>
              <a:rPr lang="en-US" altLang="zh-CN" dirty="0"/>
              <a:t>4</a:t>
            </a:r>
            <a:r>
              <a:rPr lang="en" altLang="zh-CN" dirty="0"/>
              <a:t>K</a:t>
            </a:r>
            <a:r>
              <a:rPr lang="zh-CN" altLang="en-US" dirty="0"/>
              <a:t> 场景，</a:t>
            </a:r>
            <a:r>
              <a:rPr lang="en" altLang="zh-CN" dirty="0"/>
              <a:t>Mesh</a:t>
            </a:r>
            <a:r>
              <a:rPr lang="zh-CN" altLang="en-US" dirty="0"/>
              <a:t> 算法很难组成 </a:t>
            </a:r>
            <a:r>
              <a:rPr lang="en-US" altLang="zh-CN" dirty="0"/>
              <a:t>4</a:t>
            </a:r>
            <a:r>
              <a:rPr lang="en" altLang="zh-CN" dirty="0"/>
              <a:t>K</a:t>
            </a:r>
            <a:r>
              <a:rPr lang="zh-CN" altLang="en-US" dirty="0"/>
              <a:t> 全连接网络，且资源开销（链路资源，交换资源，同步资源）太大，可能存在算力和资源开销不匹配的问题。</a:t>
            </a:r>
            <a:endParaRPr lang="en-US" altLang="zh-CN" dirty="0"/>
          </a:p>
          <a:p>
            <a:r>
              <a:rPr lang="en" altLang="zh-CN" dirty="0"/>
              <a:t>Ring</a:t>
            </a:r>
            <a:r>
              <a:rPr lang="zh-CN" altLang="en-US" dirty="0"/>
              <a:t> 在这种情况下虽然节省资源（只用左手卡和右手卡进行一次收发），但是环内要做太多次，流转太慢。大型规模集群运算有服务器内数据量庞大、</a:t>
            </a:r>
            <a:r>
              <a:rPr lang="en" altLang="zh-CN" dirty="0"/>
              <a:t>Ring</a:t>
            </a:r>
            <a:r>
              <a:rPr lang="zh-CN" altLang="en-US" dirty="0"/>
              <a:t> 环极长 ，</a:t>
            </a:r>
            <a:r>
              <a:rPr lang="en" altLang="zh-CN" dirty="0"/>
              <a:t>Ring</a:t>
            </a:r>
            <a:r>
              <a:rPr lang="zh-CN" altLang="en-US" dirty="0"/>
              <a:t> 切分数据块方式就不再占优势。</a:t>
            </a:r>
          </a:p>
        </p:txBody>
      </p:sp>
    </p:spTree>
    <p:extLst>
      <p:ext uri="{BB962C8B-B14F-4D97-AF65-F5344CB8AC3E}">
        <p14:creationId xmlns:p14="http://schemas.microsoft.com/office/powerpoint/2010/main" val="114820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01F23A-2FE8-DDF4-6FD9-7290F8B5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32" y="2193912"/>
            <a:ext cx="3491894" cy="3025111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50FF2EED-F142-6197-82BD-FF42F0E8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 算法描述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B7E78A-A965-8F9A-985E-D510E8ED51E5}"/>
              </a:ext>
            </a:extLst>
          </p:cNvPr>
          <p:cNvSpPr txBox="1"/>
          <p:nvPr/>
        </p:nvSpPr>
        <p:spPr>
          <a:xfrm>
            <a:off x="2019684" y="5714154"/>
            <a:ext cx="19155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节点内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MESH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互联</a:t>
            </a:r>
          </a:p>
        </p:txBody>
      </p:sp>
      <p:cxnSp>
        <p:nvCxnSpPr>
          <p:cNvPr id="9" name="直接连接符 6">
            <a:extLst>
              <a:ext uri="{FF2B5EF4-FFF2-40B4-BE49-F238E27FC236}">
                <a16:creationId xmlns:a16="http://schemas.microsoft.com/office/drawing/2014/main" id="{9B6E6C1F-8F52-5425-4051-9C1AFDC31403}"/>
              </a:ext>
            </a:extLst>
          </p:cNvPr>
          <p:cNvCxnSpPr>
            <a:cxnSpLocks/>
          </p:cNvCxnSpPr>
          <p:nvPr/>
        </p:nvCxnSpPr>
        <p:spPr>
          <a:xfrm flipH="1" flipV="1">
            <a:off x="4794665" y="2033107"/>
            <a:ext cx="1951457" cy="104205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8701100-82C8-D667-A105-83024935FE0C}"/>
              </a:ext>
            </a:extLst>
          </p:cNvPr>
          <p:cNvSpPr/>
          <p:nvPr/>
        </p:nvSpPr>
        <p:spPr>
          <a:xfrm>
            <a:off x="1160293" y="2042881"/>
            <a:ext cx="3663890" cy="3282197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8">
            <a:extLst>
              <a:ext uri="{FF2B5EF4-FFF2-40B4-BE49-F238E27FC236}">
                <a16:creationId xmlns:a16="http://schemas.microsoft.com/office/drawing/2014/main" id="{FB1A82F6-391A-A3DE-283F-F5BC3787FAEB}"/>
              </a:ext>
            </a:extLst>
          </p:cNvPr>
          <p:cNvCxnSpPr>
            <a:cxnSpLocks/>
          </p:cNvCxnSpPr>
          <p:nvPr/>
        </p:nvCxnSpPr>
        <p:spPr>
          <a:xfrm flipH="1">
            <a:off x="4825064" y="3402233"/>
            <a:ext cx="1987570" cy="194243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D4F808A-0774-96F4-07C3-BDF0B3728D09}"/>
              </a:ext>
            </a:extLst>
          </p:cNvPr>
          <p:cNvGrpSpPr/>
          <p:nvPr/>
        </p:nvGrpSpPr>
        <p:grpSpPr>
          <a:xfrm>
            <a:off x="5833633" y="1648148"/>
            <a:ext cx="5445099" cy="3678904"/>
            <a:chOff x="6118554" y="1962590"/>
            <a:chExt cx="4846677" cy="3274588"/>
          </a:xfrm>
        </p:grpSpPr>
        <p:cxnSp>
          <p:nvCxnSpPr>
            <p:cNvPr id="13" name="曲线连接符 438">
              <a:extLst>
                <a:ext uri="{FF2B5EF4-FFF2-40B4-BE49-F238E27FC236}">
                  <a16:creationId xmlns:a16="http://schemas.microsoft.com/office/drawing/2014/main" id="{207B0C88-72A7-8306-D586-5E0216819420}"/>
                </a:ext>
              </a:extLst>
            </p:cNvPr>
            <p:cNvCxnSpPr/>
            <p:nvPr/>
          </p:nvCxnSpPr>
          <p:spPr bwMode="auto">
            <a:xfrm rot="5400000" flipH="1" flipV="1">
              <a:off x="7846937" y="3922169"/>
              <a:ext cx="54574" cy="1329758"/>
            </a:xfrm>
            <a:prstGeom prst="curvedConnector3">
              <a:avLst>
                <a:gd name="adj1" fmla="val -545755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曲线连接符 439">
              <a:extLst>
                <a:ext uri="{FF2B5EF4-FFF2-40B4-BE49-F238E27FC236}">
                  <a16:creationId xmlns:a16="http://schemas.microsoft.com/office/drawing/2014/main" id="{D4FEDDD5-2A77-1E21-B206-A6DA9E316901}"/>
                </a:ext>
              </a:extLst>
            </p:cNvPr>
            <p:cNvCxnSpPr/>
            <p:nvPr/>
          </p:nvCxnSpPr>
          <p:spPr bwMode="auto">
            <a:xfrm rot="16200000" flipH="1">
              <a:off x="7319568" y="3658959"/>
              <a:ext cx="12637" cy="349609"/>
            </a:xfrm>
            <a:prstGeom prst="curvedConnector3">
              <a:avLst>
                <a:gd name="adj1" fmla="val 2163549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曲线连接符 317">
              <a:extLst>
                <a:ext uri="{FF2B5EF4-FFF2-40B4-BE49-F238E27FC236}">
                  <a16:creationId xmlns:a16="http://schemas.microsoft.com/office/drawing/2014/main" id="{8514A2A1-0FEE-1617-371A-B4EB81BFE627}"/>
                </a:ext>
              </a:extLst>
            </p:cNvPr>
            <p:cNvCxnSpPr/>
            <p:nvPr/>
          </p:nvCxnSpPr>
          <p:spPr bwMode="auto">
            <a:xfrm rot="16200000" flipH="1">
              <a:off x="10282973" y="4311511"/>
              <a:ext cx="8608" cy="513070"/>
            </a:xfrm>
            <a:prstGeom prst="curvedConnector3">
              <a:avLst>
                <a:gd name="adj1" fmla="val 3265911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曲线连接符 318">
              <a:extLst>
                <a:ext uri="{FF2B5EF4-FFF2-40B4-BE49-F238E27FC236}">
                  <a16:creationId xmlns:a16="http://schemas.microsoft.com/office/drawing/2014/main" id="{D1B051B0-8524-B9EE-B1A2-E195A5102619}"/>
                </a:ext>
              </a:extLst>
            </p:cNvPr>
            <p:cNvCxnSpPr/>
            <p:nvPr/>
          </p:nvCxnSpPr>
          <p:spPr bwMode="auto">
            <a:xfrm rot="5400000" flipH="1" flipV="1">
              <a:off x="8543230" y="3592805"/>
              <a:ext cx="48734" cy="2799716"/>
            </a:xfrm>
            <a:prstGeom prst="curvedConnector3">
              <a:avLst>
                <a:gd name="adj1" fmla="val -589345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9DE94D7-7973-E89B-88A0-4161EA52FB8B}"/>
                </a:ext>
              </a:extLst>
            </p:cNvPr>
            <p:cNvSpPr txBox="1"/>
            <p:nvPr/>
          </p:nvSpPr>
          <p:spPr>
            <a:xfrm>
              <a:off x="6856063" y="2715255"/>
              <a:ext cx="62859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14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Leaf3</a:t>
              </a:r>
              <a:endParaRPr kumimoji="1" lang="zh-CN" altLang="en-US" sz="14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0AC33D-5C61-7AA5-6E61-4B586C93539D}"/>
                </a:ext>
              </a:extLst>
            </p:cNvPr>
            <p:cNvSpPr txBox="1"/>
            <p:nvPr/>
          </p:nvSpPr>
          <p:spPr>
            <a:xfrm>
              <a:off x="7956207" y="1962594"/>
              <a:ext cx="6285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16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S1</a:t>
              </a:r>
              <a:endParaRPr kumimoji="1" lang="zh-CN" altLang="en-US" sz="16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08F5213-C3F6-67AC-4FF5-9BCC716E6827}"/>
                </a:ext>
              </a:extLst>
            </p:cNvPr>
            <p:cNvSpPr txBox="1"/>
            <p:nvPr/>
          </p:nvSpPr>
          <p:spPr>
            <a:xfrm>
              <a:off x="8881890" y="1962590"/>
              <a:ext cx="62859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16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S2</a:t>
              </a:r>
              <a:endParaRPr kumimoji="1" lang="zh-CN" altLang="en-US" sz="16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pic>
          <p:nvPicPr>
            <p:cNvPr id="20" name="图片 19" descr="核心交换机.png">
              <a:extLst>
                <a:ext uri="{FF2B5EF4-FFF2-40B4-BE49-F238E27FC236}">
                  <a16:creationId xmlns:a16="http://schemas.microsoft.com/office/drawing/2014/main" id="{3BC5AFB8-A36D-3426-9292-7E8642A9D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0107" y="1985739"/>
              <a:ext cx="249053" cy="176455"/>
            </a:xfrm>
            <a:prstGeom prst="rect">
              <a:avLst/>
            </a:prstGeom>
          </p:spPr>
        </p:pic>
        <p:pic>
          <p:nvPicPr>
            <p:cNvPr id="21" name="图片 20" descr="核心交换机.png">
              <a:extLst>
                <a:ext uri="{FF2B5EF4-FFF2-40B4-BE49-F238E27FC236}">
                  <a16:creationId xmlns:a16="http://schemas.microsoft.com/office/drawing/2014/main" id="{BC954787-99B9-06B7-E3DE-1A368C5E7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1267" y="1985739"/>
              <a:ext cx="249053" cy="176455"/>
            </a:xfrm>
            <a:prstGeom prst="rect">
              <a:avLst/>
            </a:prstGeom>
          </p:spPr>
        </p:pic>
        <p:pic>
          <p:nvPicPr>
            <p:cNvPr id="22" name="图片 21" descr="核心交换机.png">
              <a:extLst>
                <a:ext uri="{FF2B5EF4-FFF2-40B4-BE49-F238E27FC236}">
                  <a16:creationId xmlns:a16="http://schemas.microsoft.com/office/drawing/2014/main" id="{6C815831-6DF8-FA0C-629B-4A2CB29A6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4247" y="2752152"/>
              <a:ext cx="249053" cy="176455"/>
            </a:xfrm>
            <a:prstGeom prst="rect">
              <a:avLst/>
            </a:prstGeom>
          </p:spPr>
        </p:pic>
        <p:pic>
          <p:nvPicPr>
            <p:cNvPr id="23" name="图片 22" descr="通用服务器-蓝.png">
              <a:extLst>
                <a:ext uri="{FF2B5EF4-FFF2-40B4-BE49-F238E27FC236}">
                  <a16:creationId xmlns:a16="http://schemas.microsoft.com/office/drawing/2014/main" id="{2296F4C0-AD49-90C6-A34A-B73AC78B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5904" y="3290190"/>
              <a:ext cx="213688" cy="151400"/>
            </a:xfrm>
            <a:prstGeom prst="rect">
              <a:avLst/>
            </a:prstGeom>
          </p:spPr>
        </p:pic>
        <p:cxnSp>
          <p:nvCxnSpPr>
            <p:cNvPr id="24" name="直接连接符 21">
              <a:extLst>
                <a:ext uri="{FF2B5EF4-FFF2-40B4-BE49-F238E27FC236}">
                  <a16:creationId xmlns:a16="http://schemas.microsoft.com/office/drawing/2014/main" id="{AC14C145-A733-5ECF-2EC6-18EEB88A0C79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 flipH="1">
              <a:off x="7192748" y="2928607"/>
              <a:ext cx="356026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 descr="通用服务器-蓝.png">
              <a:extLst>
                <a:ext uri="{FF2B5EF4-FFF2-40B4-BE49-F238E27FC236}">
                  <a16:creationId xmlns:a16="http://schemas.microsoft.com/office/drawing/2014/main" id="{AC0BC03B-F148-02CF-C177-72F9BCF9D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5084" y="3290190"/>
              <a:ext cx="213688" cy="151400"/>
            </a:xfrm>
            <a:prstGeom prst="rect">
              <a:avLst/>
            </a:prstGeom>
          </p:spPr>
        </p:pic>
        <p:pic>
          <p:nvPicPr>
            <p:cNvPr id="26" name="图片 25" descr="通用服务器-蓝.png">
              <a:extLst>
                <a:ext uri="{FF2B5EF4-FFF2-40B4-BE49-F238E27FC236}">
                  <a16:creationId xmlns:a16="http://schemas.microsoft.com/office/drawing/2014/main" id="{A596A750-3212-3BED-ECA3-D3305B20B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2293" y="3290190"/>
              <a:ext cx="213688" cy="151400"/>
            </a:xfrm>
            <a:prstGeom prst="rect">
              <a:avLst/>
            </a:prstGeom>
          </p:spPr>
        </p:pic>
        <p:pic>
          <p:nvPicPr>
            <p:cNvPr id="27" name="图片 26" descr="通用服务器-蓝.png">
              <a:extLst>
                <a:ext uri="{FF2B5EF4-FFF2-40B4-BE49-F238E27FC236}">
                  <a16:creationId xmlns:a16="http://schemas.microsoft.com/office/drawing/2014/main" id="{7833A033-B9CD-B905-DDD8-D53769B9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1474" y="3290190"/>
              <a:ext cx="213688" cy="151400"/>
            </a:xfrm>
            <a:prstGeom prst="rect">
              <a:avLst/>
            </a:prstGeom>
          </p:spPr>
        </p:pic>
        <p:cxnSp>
          <p:nvCxnSpPr>
            <p:cNvPr id="28" name="直接连接符 25">
              <a:extLst>
                <a:ext uri="{FF2B5EF4-FFF2-40B4-BE49-F238E27FC236}">
                  <a16:creationId xmlns:a16="http://schemas.microsoft.com/office/drawing/2014/main" id="{70051776-8E67-2ECD-B541-EC81F948229F}"/>
                </a:ext>
              </a:extLst>
            </p:cNvPr>
            <p:cNvCxnSpPr>
              <a:stCxn id="22" idx="2"/>
              <a:endCxn id="25" idx="0"/>
            </p:cNvCxnSpPr>
            <p:nvPr/>
          </p:nvCxnSpPr>
          <p:spPr>
            <a:xfrm flipH="1">
              <a:off x="7441928" y="2928607"/>
              <a:ext cx="106846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6">
              <a:extLst>
                <a:ext uri="{FF2B5EF4-FFF2-40B4-BE49-F238E27FC236}">
                  <a16:creationId xmlns:a16="http://schemas.microsoft.com/office/drawing/2014/main" id="{9E2BC1A6-D625-1A36-679A-1AED7222D3B6}"/>
                </a:ext>
              </a:extLst>
            </p:cNvPr>
            <p:cNvCxnSpPr>
              <a:stCxn id="22" idx="2"/>
              <a:endCxn id="26" idx="0"/>
            </p:cNvCxnSpPr>
            <p:nvPr/>
          </p:nvCxnSpPr>
          <p:spPr>
            <a:xfrm>
              <a:off x="7548774" y="2928607"/>
              <a:ext cx="140363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7">
              <a:extLst>
                <a:ext uri="{FF2B5EF4-FFF2-40B4-BE49-F238E27FC236}">
                  <a16:creationId xmlns:a16="http://schemas.microsoft.com/office/drawing/2014/main" id="{868C7870-1DD7-007C-F893-7A810CD7129E}"/>
                </a:ext>
              </a:extLst>
            </p:cNvPr>
            <p:cNvCxnSpPr>
              <a:stCxn id="22" idx="2"/>
              <a:endCxn id="27" idx="0"/>
            </p:cNvCxnSpPr>
            <p:nvPr/>
          </p:nvCxnSpPr>
          <p:spPr>
            <a:xfrm>
              <a:off x="7548774" y="2928607"/>
              <a:ext cx="389544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30" descr="核心交换机.png">
              <a:extLst>
                <a:ext uri="{FF2B5EF4-FFF2-40B4-BE49-F238E27FC236}">
                  <a16:creationId xmlns:a16="http://schemas.microsoft.com/office/drawing/2014/main" id="{6A46EAC9-E4B1-47B0-2828-DF8E6022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4566" y="2720171"/>
              <a:ext cx="249053" cy="176455"/>
            </a:xfrm>
            <a:prstGeom prst="rect">
              <a:avLst/>
            </a:prstGeom>
          </p:spPr>
        </p:pic>
        <p:pic>
          <p:nvPicPr>
            <p:cNvPr id="32" name="图片 31" descr="通用服务器-蓝.png">
              <a:extLst>
                <a:ext uri="{FF2B5EF4-FFF2-40B4-BE49-F238E27FC236}">
                  <a16:creationId xmlns:a16="http://schemas.microsoft.com/office/drawing/2014/main" id="{5EBA0840-36FE-592D-B0E5-818B6A557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6223" y="3258209"/>
              <a:ext cx="213688" cy="151400"/>
            </a:xfrm>
            <a:prstGeom prst="rect">
              <a:avLst/>
            </a:prstGeom>
          </p:spPr>
        </p:pic>
        <p:cxnSp>
          <p:nvCxnSpPr>
            <p:cNvPr id="33" name="直接连接符 30">
              <a:extLst>
                <a:ext uri="{FF2B5EF4-FFF2-40B4-BE49-F238E27FC236}">
                  <a16:creationId xmlns:a16="http://schemas.microsoft.com/office/drawing/2014/main" id="{F139329F-3FB3-1689-C183-693CB4655D77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 flipH="1">
              <a:off x="8543067" y="2896626"/>
              <a:ext cx="356026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图片 33" descr="通用服务器-蓝.png">
              <a:extLst>
                <a:ext uri="{FF2B5EF4-FFF2-40B4-BE49-F238E27FC236}">
                  <a16:creationId xmlns:a16="http://schemas.microsoft.com/office/drawing/2014/main" id="{C18A98E3-D642-4806-CB92-3737A747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5403" y="3258209"/>
              <a:ext cx="213688" cy="151400"/>
            </a:xfrm>
            <a:prstGeom prst="rect">
              <a:avLst/>
            </a:prstGeom>
          </p:spPr>
        </p:pic>
        <p:pic>
          <p:nvPicPr>
            <p:cNvPr id="35" name="图片 34" descr="通用服务器-蓝.png">
              <a:extLst>
                <a:ext uri="{FF2B5EF4-FFF2-40B4-BE49-F238E27FC236}">
                  <a16:creationId xmlns:a16="http://schemas.microsoft.com/office/drawing/2014/main" id="{6DA3EA68-13A5-7E37-A5CB-CD0C1E42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2612" y="3258209"/>
              <a:ext cx="213688" cy="151400"/>
            </a:xfrm>
            <a:prstGeom prst="rect">
              <a:avLst/>
            </a:prstGeom>
          </p:spPr>
        </p:pic>
        <p:pic>
          <p:nvPicPr>
            <p:cNvPr id="36" name="图片 35" descr="通用服务器-蓝.png">
              <a:extLst>
                <a:ext uri="{FF2B5EF4-FFF2-40B4-BE49-F238E27FC236}">
                  <a16:creationId xmlns:a16="http://schemas.microsoft.com/office/drawing/2014/main" id="{D707A37F-9C5F-A8C3-BF36-21BE5B73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1793" y="3258209"/>
              <a:ext cx="213688" cy="151400"/>
            </a:xfrm>
            <a:prstGeom prst="rect">
              <a:avLst/>
            </a:prstGeom>
          </p:spPr>
        </p:pic>
        <p:cxnSp>
          <p:nvCxnSpPr>
            <p:cNvPr id="37" name="直接连接符 34">
              <a:extLst>
                <a:ext uri="{FF2B5EF4-FFF2-40B4-BE49-F238E27FC236}">
                  <a16:creationId xmlns:a16="http://schemas.microsoft.com/office/drawing/2014/main" id="{DB55CF13-9C6B-9132-4DB3-FE99C518D4B5}"/>
                </a:ext>
              </a:extLst>
            </p:cNvPr>
            <p:cNvCxnSpPr>
              <a:stCxn id="31" idx="2"/>
              <a:endCxn id="34" idx="0"/>
            </p:cNvCxnSpPr>
            <p:nvPr/>
          </p:nvCxnSpPr>
          <p:spPr>
            <a:xfrm flipH="1">
              <a:off x="8792247" y="2896626"/>
              <a:ext cx="106846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>
              <a:extLst>
                <a:ext uri="{FF2B5EF4-FFF2-40B4-BE49-F238E27FC236}">
                  <a16:creationId xmlns:a16="http://schemas.microsoft.com/office/drawing/2014/main" id="{27918E99-5F37-A927-430B-4A60B1DF06B0}"/>
                </a:ext>
              </a:extLst>
            </p:cNvPr>
            <p:cNvCxnSpPr>
              <a:stCxn id="31" idx="2"/>
              <a:endCxn id="35" idx="0"/>
            </p:cNvCxnSpPr>
            <p:nvPr/>
          </p:nvCxnSpPr>
          <p:spPr>
            <a:xfrm>
              <a:off x="8899093" y="2896626"/>
              <a:ext cx="140363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6">
              <a:extLst>
                <a:ext uri="{FF2B5EF4-FFF2-40B4-BE49-F238E27FC236}">
                  <a16:creationId xmlns:a16="http://schemas.microsoft.com/office/drawing/2014/main" id="{767311A1-3641-8F28-180E-992E5ACB72F5}"/>
                </a:ext>
              </a:extLst>
            </p:cNvPr>
            <p:cNvCxnSpPr>
              <a:stCxn id="31" idx="2"/>
              <a:endCxn id="36" idx="0"/>
            </p:cNvCxnSpPr>
            <p:nvPr/>
          </p:nvCxnSpPr>
          <p:spPr>
            <a:xfrm>
              <a:off x="8899093" y="2896626"/>
              <a:ext cx="389544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图片 39" descr="核心交换机.png">
              <a:extLst>
                <a:ext uri="{FF2B5EF4-FFF2-40B4-BE49-F238E27FC236}">
                  <a16:creationId xmlns:a16="http://schemas.microsoft.com/office/drawing/2014/main" id="{662871CE-4C1A-7655-4C79-9B2E600D8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4524" y="2726011"/>
              <a:ext cx="249053" cy="176455"/>
            </a:xfrm>
            <a:prstGeom prst="rect">
              <a:avLst/>
            </a:prstGeom>
          </p:spPr>
        </p:pic>
        <p:pic>
          <p:nvPicPr>
            <p:cNvPr id="41" name="图片 40" descr="通用服务器-蓝.png">
              <a:extLst>
                <a:ext uri="{FF2B5EF4-FFF2-40B4-BE49-F238E27FC236}">
                  <a16:creationId xmlns:a16="http://schemas.microsoft.com/office/drawing/2014/main" id="{515D9B26-453E-46BD-B82A-28C54AD40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06181" y="3264049"/>
              <a:ext cx="213688" cy="151400"/>
            </a:xfrm>
            <a:prstGeom prst="rect">
              <a:avLst/>
            </a:prstGeom>
          </p:spPr>
        </p:pic>
        <p:cxnSp>
          <p:nvCxnSpPr>
            <p:cNvPr id="42" name="直接连接符 39">
              <a:extLst>
                <a:ext uri="{FF2B5EF4-FFF2-40B4-BE49-F238E27FC236}">
                  <a16:creationId xmlns:a16="http://schemas.microsoft.com/office/drawing/2014/main" id="{A9C24B2D-3C80-C911-EB2D-9B38C0B924B6}"/>
                </a:ext>
              </a:extLst>
            </p:cNvPr>
            <p:cNvCxnSpPr>
              <a:stCxn id="40" idx="2"/>
              <a:endCxn id="41" idx="0"/>
            </p:cNvCxnSpPr>
            <p:nvPr/>
          </p:nvCxnSpPr>
          <p:spPr>
            <a:xfrm flipH="1">
              <a:off x="10013025" y="2902466"/>
              <a:ext cx="356026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图片 42" descr="通用服务器-蓝.png">
              <a:extLst>
                <a:ext uri="{FF2B5EF4-FFF2-40B4-BE49-F238E27FC236}">
                  <a16:creationId xmlns:a16="http://schemas.microsoft.com/office/drawing/2014/main" id="{C3C5A571-BA32-E9F5-9285-F2139F179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362" y="3264049"/>
              <a:ext cx="213688" cy="151400"/>
            </a:xfrm>
            <a:prstGeom prst="rect">
              <a:avLst/>
            </a:prstGeom>
          </p:spPr>
        </p:pic>
        <p:pic>
          <p:nvPicPr>
            <p:cNvPr id="44" name="图片 43" descr="通用服务器-蓝.png">
              <a:extLst>
                <a:ext uri="{FF2B5EF4-FFF2-40B4-BE49-F238E27FC236}">
                  <a16:creationId xmlns:a16="http://schemas.microsoft.com/office/drawing/2014/main" id="{E6119354-D85D-F86E-3DB0-ECF4EB55F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02570" y="3264049"/>
              <a:ext cx="213688" cy="151400"/>
            </a:xfrm>
            <a:prstGeom prst="rect">
              <a:avLst/>
            </a:prstGeom>
          </p:spPr>
        </p:pic>
        <p:pic>
          <p:nvPicPr>
            <p:cNvPr id="45" name="图片 44" descr="通用服务器-蓝.png">
              <a:extLst>
                <a:ext uri="{FF2B5EF4-FFF2-40B4-BE49-F238E27FC236}">
                  <a16:creationId xmlns:a16="http://schemas.microsoft.com/office/drawing/2014/main" id="{45829B9B-C925-A52C-3D94-2E73ACDC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1751" y="3264049"/>
              <a:ext cx="213688" cy="151400"/>
            </a:xfrm>
            <a:prstGeom prst="rect">
              <a:avLst/>
            </a:prstGeom>
          </p:spPr>
        </p:pic>
        <p:cxnSp>
          <p:nvCxnSpPr>
            <p:cNvPr id="46" name="直接连接符 43">
              <a:extLst>
                <a:ext uri="{FF2B5EF4-FFF2-40B4-BE49-F238E27FC236}">
                  <a16:creationId xmlns:a16="http://schemas.microsoft.com/office/drawing/2014/main" id="{F6C13308-79BE-8DCC-3C56-629A1DBD3BB8}"/>
                </a:ext>
              </a:extLst>
            </p:cNvPr>
            <p:cNvCxnSpPr>
              <a:stCxn id="40" idx="2"/>
              <a:endCxn id="43" idx="0"/>
            </p:cNvCxnSpPr>
            <p:nvPr/>
          </p:nvCxnSpPr>
          <p:spPr>
            <a:xfrm flipH="1">
              <a:off x="10262206" y="2902466"/>
              <a:ext cx="106845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4">
              <a:extLst>
                <a:ext uri="{FF2B5EF4-FFF2-40B4-BE49-F238E27FC236}">
                  <a16:creationId xmlns:a16="http://schemas.microsoft.com/office/drawing/2014/main" id="{A0A90F04-5E9F-F8AB-63FE-6C1031C32A31}"/>
                </a:ext>
              </a:extLst>
            </p:cNvPr>
            <p:cNvCxnSpPr>
              <a:stCxn id="40" idx="2"/>
              <a:endCxn id="44" idx="0"/>
            </p:cNvCxnSpPr>
            <p:nvPr/>
          </p:nvCxnSpPr>
          <p:spPr>
            <a:xfrm>
              <a:off x="10369051" y="2902466"/>
              <a:ext cx="140363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5">
              <a:extLst>
                <a:ext uri="{FF2B5EF4-FFF2-40B4-BE49-F238E27FC236}">
                  <a16:creationId xmlns:a16="http://schemas.microsoft.com/office/drawing/2014/main" id="{93171B4E-A8F2-8FAE-51E1-988B086F6CC0}"/>
                </a:ext>
              </a:extLst>
            </p:cNvPr>
            <p:cNvCxnSpPr>
              <a:stCxn id="40" idx="2"/>
              <a:endCxn id="45" idx="0"/>
            </p:cNvCxnSpPr>
            <p:nvPr/>
          </p:nvCxnSpPr>
          <p:spPr>
            <a:xfrm>
              <a:off x="10369051" y="2902466"/>
              <a:ext cx="389544" cy="361583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6">
              <a:extLst>
                <a:ext uri="{FF2B5EF4-FFF2-40B4-BE49-F238E27FC236}">
                  <a16:creationId xmlns:a16="http://schemas.microsoft.com/office/drawing/2014/main" id="{EA9C76CB-4DC2-5D06-8726-E842DB05C8EA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 flipH="1">
              <a:off x="7548774" y="2162194"/>
              <a:ext cx="815860" cy="589958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7">
              <a:extLst>
                <a:ext uri="{FF2B5EF4-FFF2-40B4-BE49-F238E27FC236}">
                  <a16:creationId xmlns:a16="http://schemas.microsoft.com/office/drawing/2014/main" id="{4571944C-4A02-DBA0-2A80-087CA5134E71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flipH="1">
              <a:off x="7548774" y="2162194"/>
              <a:ext cx="1807020" cy="589958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48">
              <a:extLst>
                <a:ext uri="{FF2B5EF4-FFF2-40B4-BE49-F238E27FC236}">
                  <a16:creationId xmlns:a16="http://schemas.microsoft.com/office/drawing/2014/main" id="{20A05BC4-0D84-D0BC-5B00-2C7530E0842C}"/>
                </a:ext>
              </a:extLst>
            </p:cNvPr>
            <p:cNvCxnSpPr>
              <a:stCxn id="20" idx="2"/>
              <a:endCxn id="31" idx="0"/>
            </p:cNvCxnSpPr>
            <p:nvPr/>
          </p:nvCxnSpPr>
          <p:spPr>
            <a:xfrm>
              <a:off x="8364634" y="2162194"/>
              <a:ext cx="534459" cy="55797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49">
              <a:extLst>
                <a:ext uri="{FF2B5EF4-FFF2-40B4-BE49-F238E27FC236}">
                  <a16:creationId xmlns:a16="http://schemas.microsoft.com/office/drawing/2014/main" id="{0E614876-41AA-AEAA-8C94-CAC631791C47}"/>
                </a:ext>
              </a:extLst>
            </p:cNvPr>
            <p:cNvCxnSpPr>
              <a:stCxn id="21" idx="2"/>
              <a:endCxn id="31" idx="0"/>
            </p:cNvCxnSpPr>
            <p:nvPr/>
          </p:nvCxnSpPr>
          <p:spPr>
            <a:xfrm flipH="1">
              <a:off x="8899093" y="2162194"/>
              <a:ext cx="456701" cy="55797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0">
              <a:extLst>
                <a:ext uri="{FF2B5EF4-FFF2-40B4-BE49-F238E27FC236}">
                  <a16:creationId xmlns:a16="http://schemas.microsoft.com/office/drawing/2014/main" id="{47B38579-7625-8049-36EA-33A7101E69AB}"/>
                </a:ext>
              </a:extLst>
            </p:cNvPr>
            <p:cNvCxnSpPr>
              <a:stCxn id="20" idx="2"/>
              <a:endCxn id="40" idx="0"/>
            </p:cNvCxnSpPr>
            <p:nvPr/>
          </p:nvCxnSpPr>
          <p:spPr>
            <a:xfrm>
              <a:off x="8364634" y="2162194"/>
              <a:ext cx="2004417" cy="56381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1">
              <a:extLst>
                <a:ext uri="{FF2B5EF4-FFF2-40B4-BE49-F238E27FC236}">
                  <a16:creationId xmlns:a16="http://schemas.microsoft.com/office/drawing/2014/main" id="{9F46E2AE-17C8-56ED-5A81-071CCF7E9619}"/>
                </a:ext>
              </a:extLst>
            </p:cNvPr>
            <p:cNvCxnSpPr>
              <a:stCxn id="21" idx="2"/>
              <a:endCxn id="40" idx="0"/>
            </p:cNvCxnSpPr>
            <p:nvPr/>
          </p:nvCxnSpPr>
          <p:spPr>
            <a:xfrm>
              <a:off x="9355794" y="2162194"/>
              <a:ext cx="1013257" cy="563817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58079DB-EF4A-5C79-97C2-8F67F1FEECBF}"/>
                </a:ext>
              </a:extLst>
            </p:cNvPr>
            <p:cNvSpPr txBox="1"/>
            <p:nvPr/>
          </p:nvSpPr>
          <p:spPr>
            <a:xfrm>
              <a:off x="9722635" y="2715255"/>
              <a:ext cx="62859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14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Leaf5</a:t>
              </a:r>
              <a:endParaRPr kumimoji="1" lang="zh-CN" altLang="en-US" sz="14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01D5889-9CC1-1767-F912-F9CDC39FCBE5}"/>
                </a:ext>
              </a:extLst>
            </p:cNvPr>
            <p:cNvSpPr txBox="1"/>
            <p:nvPr/>
          </p:nvSpPr>
          <p:spPr>
            <a:xfrm>
              <a:off x="8241494" y="2715255"/>
              <a:ext cx="62859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14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Leaf4</a:t>
              </a:r>
              <a:endParaRPr kumimoji="1" lang="zh-CN" altLang="en-US" sz="14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B0AF0932-FAAE-3FB6-99F7-C7918AEE5E14}"/>
                </a:ext>
              </a:extLst>
            </p:cNvPr>
            <p:cNvSpPr txBox="1"/>
            <p:nvPr/>
          </p:nvSpPr>
          <p:spPr>
            <a:xfrm>
              <a:off x="7062845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EEB619B2-C6C4-3E75-7C45-F419CC61A130}"/>
                </a:ext>
              </a:extLst>
            </p:cNvPr>
            <p:cNvSpPr txBox="1"/>
            <p:nvPr/>
          </p:nvSpPr>
          <p:spPr>
            <a:xfrm>
              <a:off x="7865559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3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EB422D7A-6E94-4921-9BBE-D687144F30A8}"/>
                </a:ext>
              </a:extLst>
            </p:cNvPr>
            <p:cNvSpPr txBox="1"/>
            <p:nvPr/>
          </p:nvSpPr>
          <p:spPr>
            <a:xfrm>
              <a:off x="8417132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467ADC2-320C-321D-602E-322A55C3D9FA}"/>
                </a:ext>
              </a:extLst>
            </p:cNvPr>
            <p:cNvSpPr txBox="1"/>
            <p:nvPr/>
          </p:nvSpPr>
          <p:spPr>
            <a:xfrm>
              <a:off x="9190537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7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CCFA57B-0A3C-BDD5-14BB-A2FBF83A6063}"/>
                </a:ext>
              </a:extLst>
            </p:cNvPr>
            <p:cNvSpPr txBox="1"/>
            <p:nvPr/>
          </p:nvSpPr>
          <p:spPr>
            <a:xfrm>
              <a:off x="9897178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D33964A-4353-05F6-A4B8-60AB3584FBAC}"/>
                </a:ext>
              </a:extLst>
            </p:cNvPr>
            <p:cNvSpPr txBox="1"/>
            <p:nvPr/>
          </p:nvSpPr>
          <p:spPr>
            <a:xfrm>
              <a:off x="10664305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11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42E14B5-6E82-A74F-36FD-DAD113689E85}"/>
                </a:ext>
              </a:extLst>
            </p:cNvPr>
            <p:cNvSpPr txBox="1"/>
            <p:nvPr/>
          </p:nvSpPr>
          <p:spPr>
            <a:xfrm>
              <a:off x="7352291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C70B6F9-2316-1404-3156-31FA76D50107}"/>
                </a:ext>
              </a:extLst>
            </p:cNvPr>
            <p:cNvSpPr txBox="1"/>
            <p:nvPr/>
          </p:nvSpPr>
          <p:spPr>
            <a:xfrm>
              <a:off x="8943968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6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B0B7AA5-5FA5-D577-0C98-E2B3C1470F64}"/>
                </a:ext>
              </a:extLst>
            </p:cNvPr>
            <p:cNvSpPr txBox="1"/>
            <p:nvPr/>
          </p:nvSpPr>
          <p:spPr>
            <a:xfrm>
              <a:off x="7605855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71F97D6F-5F3C-CF81-E585-8A53D41430D5}"/>
                </a:ext>
              </a:extLst>
            </p:cNvPr>
            <p:cNvSpPr txBox="1"/>
            <p:nvPr/>
          </p:nvSpPr>
          <p:spPr>
            <a:xfrm>
              <a:off x="8703021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14B0C34-9D24-C6FD-F215-3D775995AB6B}"/>
                </a:ext>
              </a:extLst>
            </p:cNvPr>
            <p:cNvSpPr txBox="1"/>
            <p:nvPr/>
          </p:nvSpPr>
          <p:spPr>
            <a:xfrm>
              <a:off x="10164096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9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BF68532-E219-D0AA-683B-7C741D494997}"/>
                </a:ext>
              </a:extLst>
            </p:cNvPr>
            <p:cNvSpPr txBox="1"/>
            <p:nvPr/>
          </p:nvSpPr>
          <p:spPr>
            <a:xfrm>
              <a:off x="10410244" y="3468543"/>
              <a:ext cx="300926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050" b="1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endParaRPr kumimoji="1" lang="zh-CN" altLang="en-US" sz="105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3726EFA-2C91-F15B-D9B8-C36DAEBC95B3}"/>
                </a:ext>
              </a:extLst>
            </p:cNvPr>
            <p:cNvSpPr txBox="1"/>
            <p:nvPr/>
          </p:nvSpPr>
          <p:spPr>
            <a:xfrm>
              <a:off x="6118554" y="3894501"/>
              <a:ext cx="810782" cy="1917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Phase 1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86B8AEA-2BF6-F175-9978-A746824DC946}"/>
                </a:ext>
              </a:extLst>
            </p:cNvPr>
            <p:cNvSpPr txBox="1"/>
            <p:nvPr/>
          </p:nvSpPr>
          <p:spPr>
            <a:xfrm>
              <a:off x="6118554" y="4272336"/>
              <a:ext cx="810782" cy="1917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Phase 2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2902134-E8CE-C6F8-315F-7CB304755DD4}"/>
                </a:ext>
              </a:extLst>
            </p:cNvPr>
            <p:cNvSpPr txBox="1"/>
            <p:nvPr/>
          </p:nvSpPr>
          <p:spPr>
            <a:xfrm>
              <a:off x="6118554" y="4663626"/>
              <a:ext cx="810782" cy="1917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Phase 3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B6F4F3D4-9E88-2FEE-B2C8-1C1844C3911E}"/>
                </a:ext>
              </a:extLst>
            </p:cNvPr>
            <p:cNvSpPr txBox="1"/>
            <p:nvPr/>
          </p:nvSpPr>
          <p:spPr>
            <a:xfrm>
              <a:off x="6118554" y="5045412"/>
              <a:ext cx="810782" cy="1917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Phase 4</a:t>
              </a:r>
            </a:p>
          </p:txBody>
        </p:sp>
        <p:cxnSp>
          <p:nvCxnSpPr>
            <p:cNvPr id="73" name="曲线连接符 510">
              <a:extLst>
                <a:ext uri="{FF2B5EF4-FFF2-40B4-BE49-F238E27FC236}">
                  <a16:creationId xmlns:a16="http://schemas.microsoft.com/office/drawing/2014/main" id="{B8B93892-DEF7-9189-E110-E19FCCB98829}"/>
                </a:ext>
              </a:extLst>
            </p:cNvPr>
            <p:cNvCxnSpPr/>
            <p:nvPr/>
          </p:nvCxnSpPr>
          <p:spPr bwMode="auto">
            <a:xfrm rot="16200000" flipH="1">
              <a:off x="7846155" y="3677146"/>
              <a:ext cx="12637" cy="349609"/>
            </a:xfrm>
            <a:prstGeom prst="curvedConnector3">
              <a:avLst>
                <a:gd name="adj1" fmla="val 2163549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曲线连接符 511">
              <a:extLst>
                <a:ext uri="{FF2B5EF4-FFF2-40B4-BE49-F238E27FC236}">
                  <a16:creationId xmlns:a16="http://schemas.microsoft.com/office/drawing/2014/main" id="{91180BB2-B396-4B34-6211-DEABB4EA1EDE}"/>
                </a:ext>
              </a:extLst>
            </p:cNvPr>
            <p:cNvCxnSpPr/>
            <p:nvPr/>
          </p:nvCxnSpPr>
          <p:spPr bwMode="auto">
            <a:xfrm rot="16200000" flipH="1">
              <a:off x="8677934" y="3666166"/>
              <a:ext cx="12637" cy="349609"/>
            </a:xfrm>
            <a:prstGeom prst="curvedConnector3">
              <a:avLst>
                <a:gd name="adj1" fmla="val 2163549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曲线连接符 512">
              <a:extLst>
                <a:ext uri="{FF2B5EF4-FFF2-40B4-BE49-F238E27FC236}">
                  <a16:creationId xmlns:a16="http://schemas.microsoft.com/office/drawing/2014/main" id="{E4A3D093-378F-BC58-715D-C91BDC42932A}"/>
                </a:ext>
              </a:extLst>
            </p:cNvPr>
            <p:cNvCxnSpPr/>
            <p:nvPr/>
          </p:nvCxnSpPr>
          <p:spPr bwMode="auto">
            <a:xfrm rot="16200000" flipH="1">
              <a:off x="9207571" y="3668539"/>
              <a:ext cx="12637" cy="349609"/>
            </a:xfrm>
            <a:prstGeom prst="curvedConnector3">
              <a:avLst>
                <a:gd name="adj1" fmla="val 2163549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曲线连接符 514">
              <a:extLst>
                <a:ext uri="{FF2B5EF4-FFF2-40B4-BE49-F238E27FC236}">
                  <a16:creationId xmlns:a16="http://schemas.microsoft.com/office/drawing/2014/main" id="{1EECA2C7-31DB-35F4-1F45-2281F016053B}"/>
                </a:ext>
              </a:extLst>
            </p:cNvPr>
            <p:cNvCxnSpPr/>
            <p:nvPr/>
          </p:nvCxnSpPr>
          <p:spPr bwMode="auto">
            <a:xfrm rot="5400000" flipH="1" flipV="1">
              <a:off x="8422135" y="3907471"/>
              <a:ext cx="54574" cy="1329758"/>
            </a:xfrm>
            <a:prstGeom prst="curvedConnector3">
              <a:avLst>
                <a:gd name="adj1" fmla="val -545755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曲线连接符 515">
              <a:extLst>
                <a:ext uri="{FF2B5EF4-FFF2-40B4-BE49-F238E27FC236}">
                  <a16:creationId xmlns:a16="http://schemas.microsoft.com/office/drawing/2014/main" id="{3E5A09BB-857E-B1CA-8ACD-DFD2E7884C45}"/>
                </a:ext>
              </a:extLst>
            </p:cNvPr>
            <p:cNvCxnSpPr/>
            <p:nvPr/>
          </p:nvCxnSpPr>
          <p:spPr bwMode="auto">
            <a:xfrm rot="16200000" flipH="1">
              <a:off x="10663676" y="4292830"/>
              <a:ext cx="8608" cy="513070"/>
            </a:xfrm>
            <a:prstGeom prst="curvedConnector3">
              <a:avLst>
                <a:gd name="adj1" fmla="val 3265911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曲线连接符 516">
              <a:extLst>
                <a:ext uri="{FF2B5EF4-FFF2-40B4-BE49-F238E27FC236}">
                  <a16:creationId xmlns:a16="http://schemas.microsoft.com/office/drawing/2014/main" id="{1F95EA5C-4D53-AFB7-0C5F-18A8EC65E5C9}"/>
                </a:ext>
              </a:extLst>
            </p:cNvPr>
            <p:cNvCxnSpPr/>
            <p:nvPr/>
          </p:nvCxnSpPr>
          <p:spPr bwMode="auto">
            <a:xfrm rot="16200000" flipH="1">
              <a:off x="10152085" y="4058110"/>
              <a:ext cx="14488" cy="249181"/>
            </a:xfrm>
            <a:prstGeom prst="curvedConnector3">
              <a:avLst>
                <a:gd name="adj1" fmla="val 2548055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曲线连接符 517">
              <a:extLst>
                <a:ext uri="{FF2B5EF4-FFF2-40B4-BE49-F238E27FC236}">
                  <a16:creationId xmlns:a16="http://schemas.microsoft.com/office/drawing/2014/main" id="{3EC97AA2-0CAF-59E4-B52F-419C124DC280}"/>
                </a:ext>
              </a:extLst>
            </p:cNvPr>
            <p:cNvCxnSpPr/>
            <p:nvPr/>
          </p:nvCxnSpPr>
          <p:spPr bwMode="auto">
            <a:xfrm rot="16200000" flipH="1">
              <a:off x="10635202" y="4011638"/>
              <a:ext cx="14488" cy="249181"/>
            </a:xfrm>
            <a:prstGeom prst="curvedConnector3">
              <a:avLst>
                <a:gd name="adj1" fmla="val 2548055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曲线连接符 518">
              <a:extLst>
                <a:ext uri="{FF2B5EF4-FFF2-40B4-BE49-F238E27FC236}">
                  <a16:creationId xmlns:a16="http://schemas.microsoft.com/office/drawing/2014/main" id="{DD815A76-FCB4-65B1-D320-D993E599451B}"/>
                </a:ext>
              </a:extLst>
            </p:cNvPr>
            <p:cNvCxnSpPr/>
            <p:nvPr/>
          </p:nvCxnSpPr>
          <p:spPr bwMode="auto">
            <a:xfrm rot="16200000" flipH="1">
              <a:off x="7447200" y="3929535"/>
              <a:ext cx="8608" cy="513070"/>
            </a:xfrm>
            <a:prstGeom prst="curvedConnector3">
              <a:avLst>
                <a:gd name="adj1" fmla="val 3265911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曲线连接符 519">
              <a:extLst>
                <a:ext uri="{FF2B5EF4-FFF2-40B4-BE49-F238E27FC236}">
                  <a16:creationId xmlns:a16="http://schemas.microsoft.com/office/drawing/2014/main" id="{21C7279D-CBB1-57C9-8639-1FC20755B823}"/>
                </a:ext>
              </a:extLst>
            </p:cNvPr>
            <p:cNvCxnSpPr/>
            <p:nvPr/>
          </p:nvCxnSpPr>
          <p:spPr bwMode="auto">
            <a:xfrm rot="16200000" flipH="1">
              <a:off x="8833027" y="3942054"/>
              <a:ext cx="8608" cy="513070"/>
            </a:xfrm>
            <a:prstGeom prst="curvedConnector3">
              <a:avLst>
                <a:gd name="adj1" fmla="val 3265911"/>
              </a:avLst>
            </a:prstGeom>
            <a:noFill/>
            <a:ln w="190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曲线连接符 520">
              <a:extLst>
                <a:ext uri="{FF2B5EF4-FFF2-40B4-BE49-F238E27FC236}">
                  <a16:creationId xmlns:a16="http://schemas.microsoft.com/office/drawing/2014/main" id="{5ED19712-89E9-6312-3368-7FAE8EF28031}"/>
                </a:ext>
              </a:extLst>
            </p:cNvPr>
            <p:cNvCxnSpPr/>
            <p:nvPr/>
          </p:nvCxnSpPr>
          <p:spPr bwMode="auto">
            <a:xfrm rot="16200000" flipH="1">
              <a:off x="9574614" y="4022861"/>
              <a:ext cx="5840" cy="1966348"/>
            </a:xfrm>
            <a:prstGeom prst="curvedConnector3">
              <a:avLst>
                <a:gd name="adj1" fmla="val 4565716"/>
              </a:avLst>
            </a:prstGeom>
            <a:noFill/>
            <a:ln w="19050" cap="flat" cmpd="sng" algn="ctr">
              <a:solidFill>
                <a:srgbClr val="E9002F"/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" name="爆炸形 1 629">
              <a:extLst>
                <a:ext uri="{FF2B5EF4-FFF2-40B4-BE49-F238E27FC236}">
                  <a16:creationId xmlns:a16="http://schemas.microsoft.com/office/drawing/2014/main" id="{0AEBBBCF-4A6C-5522-C607-1C04D4F258B1}"/>
                </a:ext>
              </a:extLst>
            </p:cNvPr>
            <p:cNvSpPr/>
            <p:nvPr/>
          </p:nvSpPr>
          <p:spPr>
            <a:xfrm>
              <a:off x="8518923" y="2205335"/>
              <a:ext cx="198249" cy="172257"/>
            </a:xfrm>
            <a:prstGeom prst="irregularSeal1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/>
            </a:p>
          </p:txBody>
        </p:sp>
        <p:cxnSp>
          <p:nvCxnSpPr>
            <p:cNvPr id="84" name="曲线连接符 263">
              <a:extLst>
                <a:ext uri="{FF2B5EF4-FFF2-40B4-BE49-F238E27FC236}">
                  <a16:creationId xmlns:a16="http://schemas.microsoft.com/office/drawing/2014/main" id="{8C5E24CC-EC15-E9B8-BD66-27B1516D0FB4}"/>
                </a:ext>
              </a:extLst>
            </p:cNvPr>
            <p:cNvCxnSpPr/>
            <p:nvPr/>
          </p:nvCxnSpPr>
          <p:spPr bwMode="auto">
            <a:xfrm rot="5400000" flipH="1" flipV="1">
              <a:off x="8962600" y="3683388"/>
              <a:ext cx="26141" cy="2573068"/>
            </a:xfrm>
            <a:prstGeom prst="curvedConnector3">
              <a:avLst>
                <a:gd name="adj1" fmla="val -1372188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曲线连接符 264">
              <a:extLst>
                <a:ext uri="{FF2B5EF4-FFF2-40B4-BE49-F238E27FC236}">
                  <a16:creationId xmlns:a16="http://schemas.microsoft.com/office/drawing/2014/main" id="{5BE44793-FA91-0951-82EC-BD8B0F69FF4E}"/>
                </a:ext>
              </a:extLst>
            </p:cNvPr>
            <p:cNvCxnSpPr/>
            <p:nvPr/>
          </p:nvCxnSpPr>
          <p:spPr bwMode="auto">
            <a:xfrm rot="16200000" flipH="1">
              <a:off x="9934326" y="4149866"/>
              <a:ext cx="5840" cy="1719139"/>
            </a:xfrm>
            <a:prstGeom prst="curvedConnector3">
              <a:avLst>
                <a:gd name="adj1" fmla="val 4567461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5BD992B-E7D3-CBAC-3C2D-E72C8CC45DAE}"/>
                </a:ext>
              </a:extLst>
            </p:cNvPr>
            <p:cNvSpPr/>
            <p:nvPr/>
          </p:nvSpPr>
          <p:spPr>
            <a:xfrm>
              <a:off x="7045569" y="3260158"/>
              <a:ext cx="293992" cy="2077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/>
            </a:p>
          </p:txBody>
        </p:sp>
      </p:grpSp>
      <p:sp>
        <p:nvSpPr>
          <p:cNvPr id="86" name="文本框 85">
            <a:extLst>
              <a:ext uri="{FF2B5EF4-FFF2-40B4-BE49-F238E27FC236}">
                <a16:creationId xmlns:a16="http://schemas.microsoft.com/office/drawing/2014/main" id="{08F7AEE4-3F09-2DBA-361F-786BC8CEF7C8}"/>
              </a:ext>
            </a:extLst>
          </p:cNvPr>
          <p:cNvSpPr txBox="1"/>
          <p:nvPr/>
        </p:nvSpPr>
        <p:spPr>
          <a:xfrm>
            <a:off x="7277549" y="5714154"/>
            <a:ext cx="37157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Recursive-HD All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reduce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通信过程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626A311-2A7D-D3E3-92D1-9FB202050954}"/>
              </a:ext>
            </a:extLst>
          </p:cNvPr>
          <p:cNvSpPr txBox="1"/>
          <p:nvPr/>
        </p:nvSpPr>
        <p:spPr>
          <a:xfrm>
            <a:off x="383333" y="3126046"/>
            <a:ext cx="123271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RDMA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链路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97AC066-EE2F-5595-4A8A-74D3AEEC23B8}"/>
              </a:ext>
            </a:extLst>
          </p:cNvPr>
          <p:cNvSpPr txBox="1"/>
          <p:nvPr/>
        </p:nvSpPr>
        <p:spPr>
          <a:xfrm>
            <a:off x="3415900" y="1567177"/>
            <a:ext cx="15388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灵衢总线链路</a:t>
            </a:r>
          </a:p>
        </p:txBody>
      </p:sp>
      <p:cxnSp>
        <p:nvCxnSpPr>
          <p:cNvPr id="89" name="直接箭头连接符 94">
            <a:extLst>
              <a:ext uri="{FF2B5EF4-FFF2-40B4-BE49-F238E27FC236}">
                <a16:creationId xmlns:a16="http://schemas.microsoft.com/office/drawing/2014/main" id="{54849FC8-A7FC-298D-905A-49FDC2826AFA}"/>
              </a:ext>
            </a:extLst>
          </p:cNvPr>
          <p:cNvCxnSpPr>
            <a:cxnSpLocks/>
            <a:stCxn id="88" idx="2"/>
          </p:cNvCxnSpPr>
          <p:nvPr/>
        </p:nvCxnSpPr>
        <p:spPr>
          <a:xfrm flipH="1">
            <a:off x="3461949" y="1874954"/>
            <a:ext cx="723393" cy="7295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04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C8BE7F0-1685-860D-D3D2-B585640F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 算法描述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3C009A-F399-A6AF-78D1-1D2673F287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" altLang="zh-CN" dirty="0"/>
              <a:t>RHD</a:t>
            </a:r>
            <a:r>
              <a:rPr lang="zh-CN" altLang="en" dirty="0"/>
              <a:t>（</a:t>
            </a:r>
            <a:r>
              <a:rPr lang="en" altLang="zh-CN" dirty="0"/>
              <a:t>Recursive Halving-Doubling</a:t>
            </a:r>
            <a:r>
              <a:rPr lang="zh-CN" altLang="en" dirty="0"/>
              <a:t>）</a:t>
            </a:r>
            <a:r>
              <a:rPr lang="zh-CN" altLang="en-US" dirty="0"/>
              <a:t>算法通过递归加倍及递归折半方式完成</a:t>
            </a:r>
            <a:r>
              <a:rPr lang="en" altLang="zh-CN" dirty="0"/>
              <a:t>NPU</a:t>
            </a:r>
            <a:r>
              <a:rPr lang="zh-CN" altLang="en-US" dirty="0"/>
              <a:t>间的数据交换，相对</a:t>
            </a:r>
            <a:r>
              <a:rPr lang="en" altLang="zh-CN" dirty="0"/>
              <a:t>Mesh</a:t>
            </a:r>
            <a:r>
              <a:rPr lang="zh-CN" altLang="en-US" dirty="0"/>
              <a:t>资源消耗较小，相对</a:t>
            </a:r>
            <a:r>
              <a:rPr lang="en" altLang="zh-CN" dirty="0"/>
              <a:t>Ring</a:t>
            </a:r>
            <a:r>
              <a:rPr lang="zh-CN" altLang="en-US" dirty="0"/>
              <a:t>效率会更高。</a:t>
            </a:r>
          </a:p>
        </p:txBody>
      </p:sp>
      <p:pic>
        <p:nvPicPr>
          <p:cNvPr id="2" name="Picture 2" descr="https://gitee.com/ascend/cann-hccl/raw/master/docs/figures/rhd.png">
            <a:extLst>
              <a:ext uri="{FF2B5EF4-FFF2-40B4-BE49-F238E27FC236}">
                <a16:creationId xmlns:a16="http://schemas.microsoft.com/office/drawing/2014/main" id="{1B5D597B-4638-1594-036F-2EFFDE0D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5354" y="2342100"/>
            <a:ext cx="7880033" cy="401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96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884C7F-DE4D-4F57-1913-B76F5557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 算法分析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2D3E94E-583E-A97B-8419-19927BF087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假设有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5(2</m:t>
                    </m:r>
                    <m:r>
                      <a:rPr lang="en-US" altLang="zh-CN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dirty="0"/>
                  <a:t> 个</a:t>
                </a:r>
                <a:r>
                  <a:rPr lang="en" altLang="zh-CN" dirty="0"/>
                  <a:t>rank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首先将</a:t>
                </a:r>
                <a:r>
                  <a:rPr lang="en" altLang="zh-CN" dirty="0"/>
                  <a:t>rank1</a:t>
                </a:r>
                <a:r>
                  <a:rPr lang="zh-CN" altLang="en-US" dirty="0"/>
                  <a:t>的数据合并到</a:t>
                </a:r>
                <a:r>
                  <a:rPr lang="en" altLang="zh-CN" dirty="0"/>
                  <a:t>rank0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变成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4(2</m:t>
                    </m:r>
                    <m:r>
                      <a:rPr lang="en-US" altLang="zh-CN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个</a:t>
                </a:r>
                <a:r>
                  <a:rPr lang="en" altLang="zh-CN" dirty="0"/>
                  <a:t>rank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然后将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个 </a:t>
                </a:r>
                <a:r>
                  <a:rPr lang="en" altLang="zh-CN" dirty="0"/>
                  <a:t>rank</a:t>
                </a:r>
                <a:r>
                  <a:rPr lang="zh-CN" altLang="en-US" dirty="0"/>
                  <a:t> 的数据两两对半交换数据并求和，即 </a:t>
                </a:r>
                <a:r>
                  <a:rPr lang="en" altLang="zh-CN" dirty="0"/>
                  <a:t>Reduce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Scatter</a:t>
                </a:r>
                <a:r>
                  <a:rPr lang="zh-CN" altLang="en-US" dirty="0"/>
                  <a:t> 操作。</a:t>
                </a:r>
                <a:endParaRPr lang="en-US" altLang="zh-CN" dirty="0"/>
              </a:p>
              <a:p>
                <a:r>
                  <a:rPr lang="zh-CN" altLang="en-US" dirty="0"/>
                  <a:t>下一阶段，将这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个 </a:t>
                </a:r>
                <a:r>
                  <a:rPr lang="en" altLang="zh-CN" dirty="0"/>
                  <a:t>rank</a:t>
                </a:r>
                <a:r>
                  <a:rPr lang="zh-CN" altLang="en-US" dirty="0"/>
                  <a:t> 数据两两拼接，即 </a:t>
                </a:r>
                <a:r>
                  <a:rPr lang="en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Gather</a:t>
                </a:r>
                <a:r>
                  <a:rPr lang="zh-CN" altLang="en-US" dirty="0"/>
                  <a:t> 操作。最后，将 </a:t>
                </a:r>
                <a:r>
                  <a:rPr lang="en" altLang="zh-CN" dirty="0"/>
                  <a:t>rank0</a:t>
                </a:r>
                <a:r>
                  <a:rPr lang="zh-CN" altLang="en-US" dirty="0"/>
                  <a:t> 数据复制到 </a:t>
                </a:r>
                <a:r>
                  <a:rPr lang="en" altLang="zh-CN" dirty="0"/>
                  <a:t>rank1</a:t>
                </a:r>
                <a:r>
                  <a:rPr lang="zh-CN" altLang="en" dirty="0"/>
                  <a:t>，</a:t>
                </a:r>
                <a:r>
                  <a:rPr lang="zh-CN" altLang="en-US" dirty="0"/>
                  <a:t>至此每个 </a:t>
                </a:r>
                <a:r>
                  <a:rPr lang="en" altLang="zh-CN" dirty="0"/>
                  <a:t>rank</a:t>
                </a:r>
                <a:r>
                  <a:rPr lang="zh-CN" altLang="en-US" dirty="0"/>
                  <a:t> 都具有所有 </a:t>
                </a:r>
                <a:r>
                  <a:rPr lang="en" altLang="zh-CN" dirty="0"/>
                  <a:t>rank</a:t>
                </a:r>
                <a:r>
                  <a:rPr lang="zh-CN" altLang="en-US" dirty="0"/>
                  <a:t> 全量数据之和。</a:t>
                </a:r>
              </a:p>
              <a:p>
                <a:endParaRPr lang="en" altLang="zh-CN" dirty="0"/>
              </a:p>
              <a:p>
                <a:r>
                  <a:rPr lang="en" altLang="zh-CN" dirty="0"/>
                  <a:t>RHD</a:t>
                </a:r>
                <a:r>
                  <a:rPr lang="zh-CN" altLang="en-US" dirty="0"/>
                  <a:t> 算法适用于“星型”或“胖树”拓扑互联，算法的时间复杂度是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" altLang="zh-CN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2D3E94E-583E-A97B-8419-19927BF087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07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89C500-833C-AD87-50CD-C011500D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 算法耗时计算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8BE5650-1BD6-5F54-F405-AC6B201E8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Recursive </a:t>
            </a:r>
            <a:r>
              <a:rPr lang="en" altLang="zh-CN" dirty="0" err="1"/>
              <a:t>Havling</a:t>
            </a:r>
            <a:r>
              <a:rPr lang="en" altLang="zh-CN" dirty="0"/>
              <a:t>-Doubling</a:t>
            </a:r>
            <a:r>
              <a:rPr lang="zh-CN" altLang="en-US" dirty="0"/>
              <a:t> 为递归二分和倍增算法，对于</a:t>
            </a:r>
            <a:r>
              <a:rPr lang="en-US" altLang="zh-CN" dirty="0"/>
              <a:t>2</a:t>
            </a:r>
            <a:r>
              <a:rPr lang="zh-CN" altLang="en-US" dirty="0"/>
              <a:t>的整数次幂，使用</a:t>
            </a:r>
            <a:r>
              <a:rPr lang="en" altLang="zh-CN" dirty="0"/>
              <a:t>Vector/Distance </a:t>
            </a:r>
            <a:r>
              <a:rPr lang="en" altLang="zh-CN" dirty="0" err="1"/>
              <a:t>Havling</a:t>
            </a:r>
            <a:r>
              <a:rPr lang="en" altLang="zh-CN" dirty="0"/>
              <a:t>/Doubling</a:t>
            </a:r>
            <a:r>
              <a:rPr lang="zh-CN" altLang="en-US" dirty="0"/>
              <a:t>策略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对于非 </a:t>
            </a:r>
            <a:r>
              <a:rPr lang="en-US" altLang="zh-CN" dirty="0"/>
              <a:t>2</a:t>
            </a:r>
            <a:r>
              <a:rPr lang="zh-CN" altLang="en-US" dirty="0"/>
              <a:t> 整数次幂，划分为 </a:t>
            </a:r>
            <a:r>
              <a:rPr lang="en-US" altLang="zh-CN" dirty="0"/>
              <a:t>2</a:t>
            </a:r>
            <a:r>
              <a:rPr lang="en" altLang="zh-CN" dirty="0"/>
              <a:t>r</a:t>
            </a:r>
            <a:r>
              <a:rPr lang="zh-CN" altLang="en" dirty="0"/>
              <a:t>（</a:t>
            </a:r>
            <a:r>
              <a:rPr lang="en" altLang="zh-CN" dirty="0"/>
              <a:t>part1</a:t>
            </a:r>
            <a:r>
              <a:rPr lang="zh-CN" altLang="en" dirty="0"/>
              <a:t>）</a:t>
            </a:r>
            <a:r>
              <a:rPr lang="zh-CN" altLang="en-US" dirty="0"/>
              <a:t>和 </a:t>
            </a:r>
            <a:r>
              <a:rPr lang="en" altLang="zh-CN" dirty="0"/>
              <a:t>p-2r</a:t>
            </a:r>
            <a:r>
              <a:rPr lang="zh-CN" altLang="en-US" dirty="0"/>
              <a:t> 两部分</a:t>
            </a:r>
            <a:r>
              <a:rPr lang="zh-CN" altLang="en" dirty="0"/>
              <a:t>，</a:t>
            </a:r>
            <a:r>
              <a:rPr lang="zh-CN" altLang="en-US" dirty="0"/>
              <a:t>先将 </a:t>
            </a:r>
            <a:r>
              <a:rPr lang="en" altLang="zh-CN" dirty="0"/>
              <a:t>part1</a:t>
            </a:r>
            <a:r>
              <a:rPr lang="zh-CN" altLang="en-US" dirty="0"/>
              <a:t> 合并为 </a:t>
            </a:r>
            <a:r>
              <a:rPr lang="en" altLang="zh-CN" dirty="0"/>
              <a:t>r</a:t>
            </a:r>
            <a:r>
              <a:rPr lang="zh-CN" altLang="en" dirty="0"/>
              <a:t>，</a:t>
            </a:r>
            <a:r>
              <a:rPr lang="zh-CN" altLang="en-US" dirty="0"/>
              <a:t>使得剩余 </a:t>
            </a:r>
            <a:r>
              <a:rPr lang="en" altLang="zh-CN" dirty="0"/>
              <a:t>rank</a:t>
            </a:r>
            <a:r>
              <a:rPr lang="zh-CN" altLang="en-US" dirty="0"/>
              <a:t> 之和为 </a:t>
            </a:r>
            <a:r>
              <a:rPr lang="en" altLang="zh-CN" dirty="0"/>
              <a:t>p-r</a:t>
            </a:r>
            <a:r>
              <a:rPr lang="zh-CN" altLang="en" dirty="0"/>
              <a:t>（</a:t>
            </a:r>
            <a:r>
              <a:rPr lang="en" altLang="zh-CN" dirty="0"/>
              <a:t>block</a:t>
            </a:r>
            <a:r>
              <a:rPr lang="zh-CN" altLang="en" dirty="0"/>
              <a:t>），</a:t>
            </a:r>
            <a:r>
              <a:rPr lang="zh-CN" altLang="en-US" dirty="0"/>
              <a:t>再执行 </a:t>
            </a:r>
            <a:r>
              <a:rPr lang="en-US" altLang="zh-CN" dirty="0"/>
              <a:t>2</a:t>
            </a:r>
            <a:r>
              <a:rPr lang="zh-CN" altLang="en-US" dirty="0"/>
              <a:t> 整数次幂 </a:t>
            </a:r>
            <a:r>
              <a:rPr lang="en" altLang="zh-CN" dirty="0"/>
              <a:t>HD</a:t>
            </a:r>
            <a:r>
              <a:rPr lang="zh-CN" altLang="en-US" dirty="0"/>
              <a:t> 算法，最后在 </a:t>
            </a:r>
            <a:r>
              <a:rPr lang="en" altLang="zh-CN" dirty="0"/>
              <a:t>part1</a:t>
            </a:r>
            <a:r>
              <a:rPr lang="zh-CN" altLang="en-US" dirty="0"/>
              <a:t> 部分恢复出 </a:t>
            </a:r>
            <a:r>
              <a:rPr lang="en-US" altLang="zh-CN" dirty="0"/>
              <a:t>2</a:t>
            </a:r>
            <a:r>
              <a:rPr lang="en" altLang="zh-CN" dirty="0"/>
              <a:t>r</a:t>
            </a:r>
            <a:r>
              <a:rPr lang="zh-CN" altLang="en" dirty="0"/>
              <a:t>，</a:t>
            </a:r>
            <a:r>
              <a:rPr lang="zh-CN" altLang="en-US" dirty="0"/>
              <a:t>得到最终结果。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336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DA2B08A-5626-D880-9E15-9261A36D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 算法耗时计算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90C679-B228-9BF7-B9F5-0AC9B768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84" y="1402794"/>
            <a:ext cx="9618929" cy="49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3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AFE5274-124D-1693-AB15-2A861D2A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4399022" y="4698054"/>
            <a:ext cx="6491012" cy="8246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DA2B08A-5626-D880-9E15-9261A36D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RHD</a:t>
            </a:r>
            <a:r>
              <a:rPr lang="zh-CN" altLang="en-US" dirty="0"/>
              <a:t> 算法耗时计算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EFA4C1-2722-E0D4-5631-D61B57C2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13" y="1241439"/>
            <a:ext cx="8224715" cy="51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9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HCCL</a:t>
            </a:r>
            <a:r>
              <a:rPr kumimoji="1" lang="zh-CN" altLang="en-US" dirty="0"/>
              <a:t> 集合</a:t>
            </a:r>
            <a:r>
              <a:rPr kumimoji="1" lang="zh-CN" altLang="en-US"/>
              <a:t>通信优化算法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71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7893" y="1500991"/>
            <a:ext cx="10994955" cy="4508475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B889BA-088D-8659-9947-2D887B68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6FC556-C659-9F30-FB61-A6DD7CE9D5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HCCL </a:t>
            </a:r>
            <a:r>
              <a:rPr lang="zh-CN" altLang="en-US" dirty="0"/>
              <a:t>开源了四种拓扑算法实现源码：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8B5DC7B1-EC7C-4A6A-BD88-341336E5F6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8768722"/>
                  </p:ext>
                </p:extLst>
              </p:nvPr>
            </p:nvGraphicFramePr>
            <p:xfrm>
              <a:off x="623635" y="2062866"/>
              <a:ext cx="10867325" cy="39940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61587">
                      <a:extLst>
                        <a:ext uri="{9D8B030D-6E8A-4147-A177-3AD203B41FA5}">
                          <a16:colId xmlns:a16="http://schemas.microsoft.com/office/drawing/2014/main" val="3157468914"/>
                        </a:ext>
                      </a:extLst>
                    </a:gridCol>
                    <a:gridCol w="7705738">
                      <a:extLst>
                        <a:ext uri="{9D8B030D-6E8A-4147-A177-3AD203B41FA5}">
                          <a16:colId xmlns:a16="http://schemas.microsoft.com/office/drawing/2014/main" val="686172635"/>
                        </a:ext>
                      </a:extLst>
                    </a:gridCol>
                  </a:tblGrid>
                  <a:tr h="3743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zh-CN" altLang="en-US" sz="2000" b="1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算法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zh-CN" altLang="en-US" sz="2000" b="1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描述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6297685"/>
                      </a:ext>
                    </a:extLst>
                  </a:tr>
                  <a:tr h="4675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Mesh</a:t>
                          </a:r>
                          <a:endParaRPr kumimoji="0" lang="zh-CN" altLang="en-US" sz="1800" b="0" i="0" u="none" strike="noStrike" kern="0" cap="none" spc="0" normalizeH="0" baseline="0" dirty="0">
                            <a:ln>
                              <a:noFill/>
                            </a:ln>
                            <a:solidFill>
                              <a:srgbClr val="374154"/>
                            </a:solidFill>
                            <a:effectLst/>
                            <a:uLnTx/>
                            <a:uFillTx/>
                            <a:latin typeface="Gill Sans MT" panose="020B0502020104020203" pitchFamily="34" charset="0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内通信算法，</a:t>
                          </a: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Mesh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互联拓扑基础算法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231656"/>
                      </a:ext>
                    </a:extLst>
                  </a:tr>
                  <a:tr h="1331397">
                    <a:tc>
                      <a:txBody>
                        <a:bodyPr/>
                        <a:lstStyle/>
                        <a:p>
                          <a:pPr marL="0" marR="0" lvl="0" indent="0" algn="l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内 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&amp;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</a:t>
                          </a: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间通信算法，是基于 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Ring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环结构的并行调度算法。</a:t>
                          </a:r>
                        </a:p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间通信场景下，适用于小规模节点数（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&lt;32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机，且非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2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幂）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&amp;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中大规模通信数据量（</a:t>
                          </a:r>
                          <a14:m>
                            <m:oMath xmlns:m="http://schemas.openxmlformats.org/officeDocument/2006/math">
                              <m:r>
                                <a:rPr kumimoji="0" lang="zh-CN" altLang="en-US" sz="1800" b="0" i="1" u="none" strike="noStrike" kern="0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37415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itchFamily="34" charset="-122"/>
                                  <a:cs typeface="+mn-cs"/>
                                </a:rPr>
                                <m:t>≥</m:t>
                              </m:r>
                            </m:oMath>
                          </a14:m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256</a:t>
                          </a: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M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）的场景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7239119"/>
                      </a:ext>
                    </a:extLst>
                  </a:tr>
                  <a:tr h="899456">
                    <a:tc>
                      <a:txBody>
                        <a:bodyPr/>
                        <a:lstStyle/>
                        <a:p>
                          <a:pPr marL="0" algn="l" defTabSz="1219200" rtl="0" eaLnBrk="1" latinLnBrk="0" hangingPunct="1"/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Pair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Wise</a:t>
                          </a:r>
                          <a:endParaRPr kumimoji="0" lang="zh-CN" altLang="en-US" sz="1800" b="0" i="0" u="none" strike="noStrike" kern="0" cap="none" spc="0" normalizeH="0" baseline="0" dirty="0">
                            <a:ln>
                              <a:noFill/>
                            </a:ln>
                            <a:solidFill>
                              <a:srgbClr val="374154"/>
                            </a:solidFill>
                            <a:effectLst/>
                            <a:uLnTx/>
                            <a:uFillTx/>
                            <a:latin typeface="Gill Sans MT" panose="020B0502020104020203" pitchFamily="34" charset="0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间通信算法，比较算法，仅用于 </a:t>
                          </a: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AlltoAII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与 </a:t>
                          </a: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AIItoAIIV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算子，适用于数据量较小（</a:t>
                          </a:r>
                          <a14:m>
                            <m:oMath xmlns:m="http://schemas.openxmlformats.org/officeDocument/2006/math">
                              <m:r>
                                <a:rPr kumimoji="0" lang="zh-CN" altLang="en-US" sz="1800" b="0" i="1" u="none" strike="noStrike" kern="0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37415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itchFamily="34" charset="-122"/>
                                  <a:cs typeface="+mn-cs"/>
                                </a:rPr>
                                <m:t>≤</m:t>
                              </m:r>
                            </m:oMath>
                          </a14:m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1</a:t>
                          </a: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M x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</a:t>
                          </a:r>
                          <a:r>
                            <a:rPr kumimoji="0" lang="en" altLang="zh-CN" sz="1800" b="0" i="0" u="none" strike="noStrike" kern="0" cap="none" spc="0" normalizeH="0" baseline="0" dirty="0" err="1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RankSize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）的场景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6838741"/>
                      </a:ext>
                    </a:extLst>
                  </a:tr>
                  <a:tr h="899456">
                    <a:tc>
                      <a:txBody>
                        <a:bodyPr/>
                        <a:lstStyle/>
                        <a:p>
                          <a:pPr marL="0" lvl="1" indent="0" algn="l" defTabSz="1219200" rtl="0" eaLnBrk="1" latinLnBrk="0" hangingPunct="1">
                            <a:buFont typeface="+mj-lt"/>
                            <a:buNone/>
                          </a:pP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Recursive Halving-Doubling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（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RHD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）</a:t>
                          </a:r>
                          <a:endParaRPr kumimoji="0" lang="en-US" altLang="zh-CN" sz="1800" b="0" i="0" u="none" strike="noStrike" kern="0" cap="none" spc="0" normalizeH="0" baseline="0" dirty="0">
                            <a:ln>
                              <a:noFill/>
                            </a:ln>
                            <a:solidFill>
                              <a:srgbClr val="374154"/>
                            </a:solidFill>
                            <a:effectLst/>
                            <a:uLnTx/>
                            <a:uFillTx/>
                            <a:latin typeface="Gill Sans MT" panose="020B0502020104020203" pitchFamily="34" charset="0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间通信算法，递归二分和倍增算法，当通信域内 </a:t>
                          </a: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个数为 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2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整数次幂时，算法具有较好的亲和性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4472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8B5DC7B1-EC7C-4A6A-BD88-341336E5F6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8768722"/>
                  </p:ext>
                </p:extLst>
              </p:nvPr>
            </p:nvGraphicFramePr>
            <p:xfrm>
              <a:off x="623635" y="2062866"/>
              <a:ext cx="10867325" cy="39940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61587">
                      <a:extLst>
                        <a:ext uri="{9D8B030D-6E8A-4147-A177-3AD203B41FA5}">
                          <a16:colId xmlns:a16="http://schemas.microsoft.com/office/drawing/2014/main" val="3157468914"/>
                        </a:ext>
                      </a:extLst>
                    </a:gridCol>
                    <a:gridCol w="7705738">
                      <a:extLst>
                        <a:ext uri="{9D8B030D-6E8A-4147-A177-3AD203B41FA5}">
                          <a16:colId xmlns:a16="http://schemas.microsoft.com/office/drawing/2014/main" val="686172635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zh-CN" altLang="en-US" sz="2000" b="1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算法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zh-CN" altLang="en-US" sz="2000" b="1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描述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6297685"/>
                      </a:ext>
                    </a:extLst>
                  </a:tr>
                  <a:tr h="4675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Mesh</a:t>
                          </a:r>
                          <a:endParaRPr kumimoji="0" lang="zh-CN" altLang="en-US" sz="1800" b="0" i="0" u="none" strike="noStrike" kern="0" cap="none" spc="0" normalizeH="0" baseline="0" dirty="0">
                            <a:ln>
                              <a:noFill/>
                            </a:ln>
                            <a:solidFill>
                              <a:srgbClr val="374154"/>
                            </a:solidFill>
                            <a:effectLst/>
                            <a:uLnTx/>
                            <a:uFillTx/>
                            <a:latin typeface="Gill Sans MT" panose="020B0502020104020203" pitchFamily="34" charset="0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内通信算法，</a:t>
                          </a: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Mesh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互联拓扑基础算法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231656"/>
                      </a:ext>
                    </a:extLst>
                  </a:tr>
                  <a:tr h="1331397">
                    <a:tc>
                      <a:txBody>
                        <a:bodyPr/>
                        <a:lstStyle/>
                        <a:p>
                          <a:pPr marL="0" marR="0" lvl="0" indent="0" algn="l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186" t="-67619" r="-329" b="-1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7239119"/>
                      </a:ext>
                    </a:extLst>
                  </a:tr>
                  <a:tr h="899456">
                    <a:tc>
                      <a:txBody>
                        <a:bodyPr/>
                        <a:lstStyle/>
                        <a:p>
                          <a:pPr marL="0" algn="l" defTabSz="1219200" rtl="0" eaLnBrk="1" latinLnBrk="0" hangingPunct="1"/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Pair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Wise</a:t>
                          </a:r>
                          <a:endParaRPr kumimoji="0" lang="zh-CN" altLang="en-US" sz="1800" b="0" i="0" u="none" strike="noStrike" kern="0" cap="none" spc="0" normalizeH="0" baseline="0" dirty="0">
                            <a:ln>
                              <a:noFill/>
                            </a:ln>
                            <a:solidFill>
                              <a:srgbClr val="374154"/>
                            </a:solidFill>
                            <a:effectLst/>
                            <a:uLnTx/>
                            <a:uFillTx/>
                            <a:latin typeface="Gill Sans MT" panose="020B0502020104020203" pitchFamily="34" charset="0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41186" t="-247887" r="-329" b="-107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6838741"/>
                      </a:ext>
                    </a:extLst>
                  </a:tr>
                  <a:tr h="899456">
                    <a:tc>
                      <a:txBody>
                        <a:bodyPr/>
                        <a:lstStyle/>
                        <a:p>
                          <a:pPr marL="0" lvl="1" indent="0" algn="l" defTabSz="1219200" rtl="0" eaLnBrk="1" latinLnBrk="0" hangingPunct="1">
                            <a:buFont typeface="+mj-lt"/>
                            <a:buNone/>
                          </a:pP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Recursive Halving-Doubling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（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RHD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）</a:t>
                          </a:r>
                          <a:endParaRPr kumimoji="0" lang="en-US" altLang="zh-CN" sz="1800" b="0" i="0" u="none" strike="noStrike" kern="0" cap="none" spc="0" normalizeH="0" baseline="0" dirty="0">
                            <a:ln>
                              <a:noFill/>
                            </a:ln>
                            <a:solidFill>
                              <a:srgbClr val="374154"/>
                            </a:solidFill>
                            <a:effectLst/>
                            <a:uLnTx/>
                            <a:uFillTx/>
                            <a:latin typeface="Gill Sans MT" panose="020B0502020104020203" pitchFamily="34" charset="0"/>
                            <a:ea typeface="微软雅黑" pitchFamily="34" charset="-122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l" defTabSz="1219200" rtl="0" eaLnBrk="1" latinLnBrk="0" hangingPunct="1">
                            <a:lnSpc>
                              <a:spcPct val="150000"/>
                            </a:lnSpc>
                          </a:pP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间通信算法，递归二分和倍增算法，当通信域内 </a:t>
                          </a:r>
                          <a:r>
                            <a:rPr kumimoji="0" lang="en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Server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个数为 </a:t>
                          </a:r>
                          <a:r>
                            <a:rPr kumimoji="0" lang="en-US" altLang="zh-CN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2</a:t>
                          </a:r>
                          <a:r>
                            <a:rPr kumimoji="0" lang="zh-CN" altLang="en-US" sz="1800" b="0" i="0" u="none" strike="noStrike" kern="0" cap="none" spc="0" normalizeH="0" baseline="0" dirty="0">
                              <a:ln>
                                <a:noFill/>
                              </a:ln>
                              <a:solidFill>
                                <a:srgbClr val="374154"/>
                              </a:solidFill>
                              <a:effectLst/>
                              <a:uLnTx/>
                              <a:uFillTx/>
                              <a:latin typeface="Gill Sans MT" panose="020B0502020104020203" pitchFamily="34" charset="0"/>
                              <a:ea typeface="微软雅黑" pitchFamily="34" charset="-122"/>
                              <a:cs typeface="+mn-cs"/>
                            </a:rPr>
                            <a:t> 整数次幂时，算法具有较好的亲和性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4472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477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059A0C-8991-8075-7FEE-23D0DAA8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XCCL</a:t>
            </a:r>
            <a:r>
              <a:rPr lang="zh-CN" altLang="en-US" dirty="0"/>
              <a:t> 对通信操作支持情况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1BC3A4B-9E1E-D1CF-11E2-B4C723F6758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HCCL</a:t>
                </a:r>
                <a:r>
                  <a:rPr lang="zh-CN" altLang="en-US" dirty="0"/>
                  <a:t>采用 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模型（</a:t>
                </a:r>
                <a:r>
                  <a:rPr lang="en" altLang="zh-CN" dirty="0"/>
                  <a:t> Hockney</a:t>
                </a:r>
                <a:r>
                  <a:rPr lang="zh-CN" altLang="en-US" dirty="0"/>
                  <a:t>）进行性能评估，算法耗时计算用到的变量定义如下</a:t>
                </a:r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：节点间的固定时延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：每 </a:t>
                </a:r>
                <a:r>
                  <a:rPr lang="en" altLang="zh-CN" dirty="0"/>
                  <a:t>byte</a:t>
                </a:r>
                <a:r>
                  <a:rPr lang="zh-CN" altLang="en-US" dirty="0"/>
                  <a:t> 数据传输耗时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：节点间通信的数据大小，单位为 </a:t>
                </a:r>
                <a:r>
                  <a:rPr lang="en" altLang="zh-CN" dirty="0"/>
                  <a:t>byte</a:t>
                </a:r>
                <a:endParaRPr lang="zh-CN" altLang="en" dirty="0"/>
              </a:p>
              <a:p>
                <a:pPr lvl="1"/>
                <a14:m>
                  <m:oMath xmlns:m="http://schemas.openxmlformats.org/officeDocument/2006/math">
                    <m:r>
                      <a:rPr lang="en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/>
                  <a:t>：每 </a:t>
                </a:r>
                <a:r>
                  <a:rPr lang="en" altLang="zh-CN" dirty="0"/>
                  <a:t>byte</a:t>
                </a:r>
                <a:r>
                  <a:rPr lang="zh-CN" altLang="en-US" dirty="0"/>
                  <a:t> 数据规约计算耗时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zh-CN" altLang="en-US" dirty="0"/>
                  <a:t>：通信域节点个数，影响通信步数</a:t>
                </a:r>
              </a:p>
              <a:p>
                <a:pPr lvl="1"/>
                <a:r>
                  <a:rPr lang="zh-CN" altLang="en-US" dirty="0"/>
                  <a:t>其中单步传输并规约计算 </a:t>
                </a:r>
                <a:r>
                  <a:rPr lang="en" altLang="zh-CN" dirty="0"/>
                  <a:t>n byte</a:t>
                </a:r>
                <a:r>
                  <a:rPr lang="zh-CN" altLang="en-US" dirty="0"/>
                  <a:t> 数据的耗时为：</a:t>
                </a:r>
                <a14:m>
                  <m:oMath xmlns:m="http://schemas.openxmlformats.org/officeDocument/2006/math"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" altLang="zh-CN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1BC3A4B-9E1E-D1CF-11E2-B4C723F675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01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A2E1C98-FF51-D59A-EAAF-9EF2E58B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Hockney</a:t>
            </a:r>
            <a:r>
              <a:rPr lang="zh-CN" altLang="en-US" dirty="0"/>
              <a:t> 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905700-4F2D-DDBA-BC0B-B0B54C441D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" altLang="zh-CN" dirty="0"/>
                  <a:t>Hockney</a:t>
                </a:r>
                <a:r>
                  <a:rPr lang="zh-CN" altLang="en-US" dirty="0"/>
                  <a:t> 模型通常也被称为 </a:t>
                </a:r>
                <a14:m>
                  <m:oMath xmlns:m="http://schemas.openxmlformats.org/officeDocument/2006/math"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模型，在 </a:t>
                </a:r>
                <a:r>
                  <a:rPr lang="en" altLang="zh-CN" dirty="0"/>
                  <a:t>Postal</a:t>
                </a:r>
                <a:r>
                  <a:rPr lang="zh-CN" altLang="en-US" dirty="0"/>
                  <a:t> 模型的基础上引入了带宽，并且限制每次传输的数据量。</a:t>
                </a:r>
                <a:endParaRPr lang="en-US" altLang="zh-CN" dirty="0"/>
              </a:p>
              <a:p>
                <a:r>
                  <a:rPr lang="en" altLang="zh-CN" dirty="0"/>
                  <a:t>Hockney</a:t>
                </a:r>
                <a:r>
                  <a:rPr lang="zh-CN" altLang="en-US" dirty="0"/>
                  <a:t> 模型一次点对点通信的成本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" altLang="zh-CN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l-GR" altLang="zh-CN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。</a:t>
                </a:r>
                <a:r>
                  <a:rPr lang="en" altLang="zh-CN" dirty="0"/>
                  <a:t>Hockney</a:t>
                </a:r>
                <a:r>
                  <a:rPr lang="zh-CN" altLang="en-US" dirty="0"/>
                  <a:t> 模型假设一个节点可以同时执行一个发送操作和一个接收操作。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：节点间的固定时延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：每 </a:t>
                </a:r>
                <a:r>
                  <a:rPr lang="en" altLang="zh-CN" dirty="0"/>
                  <a:t>byte</a:t>
                </a:r>
                <a:r>
                  <a:rPr lang="zh-CN" altLang="en-US" dirty="0"/>
                  <a:t> 数据传输耗时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905700-4F2D-DDBA-BC0B-B0B54C441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30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02.</a:t>
            </a:r>
            <a:r>
              <a:rPr kumimoji="1" lang="zh-CN" altLang="en-US" dirty="0"/>
              <a:t> 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 算法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29946</TotalTime>
  <Words>1216</Words>
  <Application>Microsoft Macintosh PowerPoint</Application>
  <PresentationFormat>自定义</PresentationFormat>
  <Paragraphs>112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-apple-system</vt:lpstr>
      <vt:lpstr>Microsoft YaHei</vt:lpstr>
      <vt:lpstr>Microsoft YaHei</vt:lpstr>
      <vt:lpstr>ACGN-MiaoGB-Flash</vt:lpstr>
      <vt:lpstr>STIXGeneral-Italic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PowerPoint 演示文稿</vt:lpstr>
      <vt:lpstr>XCCL 对通信操作支持情况</vt:lpstr>
      <vt:lpstr>XCCL 对通信操作支持情况</vt:lpstr>
      <vt:lpstr>XCCL 对通信操作支持情况</vt:lpstr>
      <vt:lpstr>Hockney 模型</vt:lpstr>
      <vt:lpstr>PowerPoint 演示文稿</vt:lpstr>
      <vt:lpstr>Ring 算法描述</vt:lpstr>
      <vt:lpstr>Ring 算法描述</vt:lpstr>
      <vt:lpstr>Ring 算法耗时计算</vt:lpstr>
      <vt:lpstr>Ring 算法耗时计算</vt:lpstr>
      <vt:lpstr>PowerPoint 演示文稿</vt:lpstr>
      <vt:lpstr>Mesh 算法描述</vt:lpstr>
      <vt:lpstr>Mesh 算法描述</vt:lpstr>
      <vt:lpstr>Mesh 算法耗时计算</vt:lpstr>
      <vt:lpstr>PowerPoint 演示文稿</vt:lpstr>
      <vt:lpstr>Pair Wise 算法描述</vt:lpstr>
      <vt:lpstr>Pair Wise 算法描述</vt:lpstr>
      <vt:lpstr>Pair Wise 算法描述</vt:lpstr>
      <vt:lpstr>Pair Wise 算法耗时计算</vt:lpstr>
      <vt:lpstr>PowerPoint 演示文稿</vt:lpstr>
      <vt:lpstr>RHD 算法描述</vt:lpstr>
      <vt:lpstr>RHD 算法描述</vt:lpstr>
      <vt:lpstr>RHD 算法描述</vt:lpstr>
      <vt:lpstr>RHD 算法分析</vt:lpstr>
      <vt:lpstr>RHD 算法耗时计算</vt:lpstr>
      <vt:lpstr>RHD 算法耗时计算</vt:lpstr>
      <vt:lpstr>RHD 算法耗时计算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10300</cp:revision>
  <cp:lastPrinted>2023-09-08T09:14:01Z</cp:lastPrinted>
  <dcterms:created xsi:type="dcterms:W3CDTF">2020-08-28T08:44:19Z</dcterms:created>
  <dcterms:modified xsi:type="dcterms:W3CDTF">2024-09-03T14:52:59Z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